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slideLayouts/slideLayout50.xml" ContentType="application/vnd.openxmlformats-officedocument.presentationml.slideLayout+xml"/>
  <Override PartName="/ppt/theme/theme8.xml" ContentType="application/vnd.openxmlformats-officedocument.theme+xml"/>
  <Override PartName="/ppt/slideLayouts/slideLayout5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58" r:id="rId4"/>
    <p:sldMasterId id="2147483675" r:id="rId5"/>
    <p:sldMasterId id="2147483764" r:id="rId6"/>
    <p:sldMasterId id="2147483836" r:id="rId7"/>
    <p:sldMasterId id="2147483820" r:id="rId8"/>
    <p:sldMasterId id="2147483889" r:id="rId9"/>
    <p:sldMasterId id="2147483907" r:id="rId10"/>
    <p:sldMasterId id="2147483909" r:id="rId11"/>
    <p:sldMasterId id="2147483911" r:id="rId12"/>
  </p:sldMasterIdLst>
  <p:notesMasterIdLst>
    <p:notesMasterId r:id="rId27"/>
  </p:notesMasterIdLst>
  <p:sldIdLst>
    <p:sldId id="1395" r:id="rId13"/>
    <p:sldId id="8939" r:id="rId14"/>
    <p:sldId id="8940" r:id="rId15"/>
    <p:sldId id="1399" r:id="rId16"/>
    <p:sldId id="1403" r:id="rId17"/>
    <p:sldId id="1404" r:id="rId18"/>
    <p:sldId id="1405" r:id="rId19"/>
    <p:sldId id="1398" r:id="rId20"/>
    <p:sldId id="4282" r:id="rId21"/>
    <p:sldId id="4283" r:id="rId22"/>
    <p:sldId id="4284" r:id="rId23"/>
    <p:sldId id="4280" r:id="rId24"/>
    <p:sldId id="4285" r:id="rId25"/>
    <p:sldId id="139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9D6"/>
    <a:srgbClr val="CC4600"/>
    <a:srgbClr val="E6E6E6"/>
    <a:srgbClr val="FF5800"/>
    <a:srgbClr val="C80000"/>
    <a:srgbClr val="FF691A"/>
    <a:srgbClr val="FF610B"/>
    <a:srgbClr val="B43C14"/>
    <a:srgbClr val="890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35" autoAdjust="0"/>
  </p:normalViewPr>
  <p:slideViewPr>
    <p:cSldViewPr snapToGrid="0">
      <p:cViewPr varScale="1">
        <p:scale>
          <a:sx n="71" d="100"/>
          <a:sy n="71" d="100"/>
        </p:scale>
        <p:origin x="1032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3134-CEB1-9C43-B6DE-74B10BFB1C0A}" type="datetimeFigureOut">
              <a:rPr lang="pt-BR" smtClean="0"/>
              <a:t>09/06/2021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17A60-5211-564C-AE51-C5EE6D827C5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71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386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64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57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781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81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17A60-5211-564C-AE51-C5EE6D827C5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66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Wavetrim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305877" y="4393096"/>
            <a:ext cx="9293895" cy="855797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305878" y="2981739"/>
            <a:ext cx="9302406" cy="1331844"/>
          </a:xfrm>
        </p:spPr>
        <p:txBody>
          <a:bodyPr/>
          <a:lstStyle>
            <a:lvl1pPr>
              <a:defRPr lang="en-GB" sz="4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16133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050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F0508-FC31-4D5A-94D2-694FF2A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E5E5AF2-8609-4565-8404-1C70882C9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4875" y="4156074"/>
            <a:ext cx="10524898" cy="1092819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b="0" i="0" kern="1200" dirty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40DA56-CF6D-4485-A734-665E877B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875" y="2989358"/>
            <a:ext cx="10533409" cy="1083878"/>
          </a:xfrm>
        </p:spPr>
        <p:txBody>
          <a:bodyPr/>
          <a:lstStyle>
            <a:lvl1pPr>
              <a:defRPr lang="en-GB" sz="4400" b="0" i="0" kern="12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28376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4190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483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E49D8-AB2D-4686-A1AC-EB8EF2D285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766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C4B64-6A56-4705-B625-AD1836BD0D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975358" cy="6858002"/>
          </a:xfrm>
          <a:prstGeom prst="rect">
            <a:avLst/>
          </a:prstGeom>
        </p:spPr>
      </p:pic>
      <p:pic>
        <p:nvPicPr>
          <p:cNvPr id="4" name="Picture 3" descr="AvanadeLogoNoTM_AWColor_RGB.png">
            <a:extLst>
              <a:ext uri="{FF2B5EF4-FFF2-40B4-BE49-F238E27FC236}">
                <a16:creationId xmlns:a16="http://schemas.microsoft.com/office/drawing/2014/main" id="{6FE3A523-5AF1-4A2D-8EFA-D77660E87B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C0576-37D4-4FD1-9F6A-BD9B60614B3E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3166876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9455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Wavetrim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305877" y="4393096"/>
            <a:ext cx="9293895" cy="855797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305878" y="2981739"/>
            <a:ext cx="9302406" cy="1331844"/>
          </a:xfrm>
        </p:spPr>
        <p:txBody>
          <a:bodyPr/>
          <a:lstStyle>
            <a:lvl1pPr>
              <a:defRPr lang="en-GB" sz="4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7864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7823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F0508-FC31-4D5A-94D2-694FF2A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E5E5AF2-8609-4565-8404-1C70882C9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4875" y="4156074"/>
            <a:ext cx="10524898" cy="1092819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b="0" i="0" kern="1200" dirty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40DA56-CF6D-4485-A734-665E877B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875" y="2989358"/>
            <a:ext cx="10533409" cy="1083878"/>
          </a:xfrm>
        </p:spPr>
        <p:txBody>
          <a:bodyPr/>
          <a:lstStyle>
            <a:lvl1pPr>
              <a:defRPr lang="en-GB" sz="4400" b="0" i="0" kern="12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6417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7B404B5-8474-411C-B288-DD4B1ACBC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3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075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7235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E5817-89C8-45EE-8909-BD20E45F2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095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181A5-8E56-420A-B032-2DBA75428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59" r="-46"/>
          <a:stretch/>
        </p:blipFill>
        <p:spPr>
          <a:xfrm>
            <a:off x="7249782" y="0"/>
            <a:ext cx="494221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8CC56-5BD8-4035-919C-E5869B070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975358" cy="6858002"/>
          </a:xfrm>
          <a:prstGeom prst="rect">
            <a:avLst/>
          </a:prstGeom>
        </p:spPr>
      </p:pic>
      <p:pic>
        <p:nvPicPr>
          <p:cNvPr id="5" name="Picture 4" descr="AvanadeLogoNoTM_AWColor_RGB.png">
            <a:extLst>
              <a:ext uri="{FF2B5EF4-FFF2-40B4-BE49-F238E27FC236}">
                <a16:creationId xmlns:a16="http://schemas.microsoft.com/office/drawing/2014/main" id="{1CF490B1-C067-4CB2-944F-9FB025845B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16BBA6-6675-4A2F-A361-A65E5EBF7D7C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EDAD02D-DB95-429E-A197-EC60C7393B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60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opa De Letrinhas, Letras, Sopa, Comer, Colher">
            <a:extLst>
              <a:ext uri="{FF2B5EF4-FFF2-40B4-BE49-F238E27FC236}">
                <a16:creationId xmlns:a16="http://schemas.microsoft.com/office/drawing/2014/main" id="{655EB4D2-96F5-4763-8B5A-0224130C02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1" r="18413"/>
          <a:stretch/>
        </p:blipFill>
        <p:spPr bwMode="auto">
          <a:xfrm>
            <a:off x="7218009" y="0"/>
            <a:ext cx="49739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8CC56-5BD8-4035-919C-E5869B0704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8975358" cy="6858002"/>
          </a:xfrm>
          <a:prstGeom prst="rect">
            <a:avLst/>
          </a:prstGeom>
        </p:spPr>
      </p:pic>
      <p:pic>
        <p:nvPicPr>
          <p:cNvPr id="5" name="Picture 4" descr="AvanadeLogoNoTM_AWColor_RGB.png">
            <a:extLst>
              <a:ext uri="{FF2B5EF4-FFF2-40B4-BE49-F238E27FC236}">
                <a16:creationId xmlns:a16="http://schemas.microsoft.com/office/drawing/2014/main" id="{1CF490B1-C067-4CB2-944F-9FB025845B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16BBA6-6675-4A2F-A361-A65E5EBF7D7C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EDAD02D-DB95-429E-A197-EC60C7393B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20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D358B-DE87-4C48-88AD-6286D4DDB4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62548" y="0"/>
            <a:ext cx="4229452" cy="6858000"/>
          </a:xfrm>
          <a:prstGeom prst="rect">
            <a:avLst/>
          </a:prstGeom>
        </p:spPr>
      </p:pic>
      <p:pic>
        <p:nvPicPr>
          <p:cNvPr id="5" name="Picture 4" descr="AvanadeLogoNoTM_AWColor_RGB.png">
            <a:extLst>
              <a:ext uri="{FF2B5EF4-FFF2-40B4-BE49-F238E27FC236}">
                <a16:creationId xmlns:a16="http://schemas.microsoft.com/office/drawing/2014/main" id="{EA9F438A-A960-4D09-8DE2-529E2A4B76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EA5D0C8-5FEB-4686-9348-A1FB03FAEF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102" y="6217537"/>
            <a:ext cx="438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9E9EBE9-CC88-4435-9E84-73F6C6411593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3564025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C6AE5D-1618-445D-A328-BD9B3E996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4F84BE4-3B0B-4CBB-804F-B8EC87A19FC1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3B6061F-7F2E-41E7-A4F5-44418FB0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390719"/>
            <a:ext cx="5559207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C51BD6-DF25-4554-B334-E8D018DF8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46" y="1923690"/>
            <a:ext cx="5559206" cy="3951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AvanadeLogoNoTM_AWColor_RGB.png">
            <a:extLst>
              <a:ext uri="{FF2B5EF4-FFF2-40B4-BE49-F238E27FC236}">
                <a16:creationId xmlns:a16="http://schemas.microsoft.com/office/drawing/2014/main" id="{A434669D-D79A-4FCD-91FE-6FC9C83C9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67CD999-88F4-4082-91B0-2A273BA284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81729-52C6-4772-83D6-27EB31629071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929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F916215-0B0D-400C-9308-7AD2E0106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49224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12DA11-B61F-4637-90B1-35F8466692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80D2684-3BCE-4CC1-B1A6-A2B41AA5F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153102" y="6217537"/>
            <a:ext cx="438831" cy="365125"/>
          </a:xfrm>
        </p:spPr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F249DC6-FBAC-48C0-B39B-0124AA495F9F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17371081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627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pic>
        <p:nvPicPr>
          <p:cNvPr id="3" name="Picture 2" descr="TÃ­tulo">
            <a:extLst>
              <a:ext uri="{FF2B5EF4-FFF2-40B4-BE49-F238E27FC236}">
                <a16:creationId xmlns:a16="http://schemas.microsoft.com/office/drawing/2014/main" id="{E75C8731-D61E-4265-930D-C7D04098F3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t="15472" r="31346" b="191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dient waves">
            <a:extLst>
              <a:ext uri="{FF2B5EF4-FFF2-40B4-BE49-F238E27FC236}">
                <a16:creationId xmlns:a16="http://schemas.microsoft.com/office/drawing/2014/main" id="{0411FA14-BD0A-4FF0-A532-1B610859C1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60" y="2188009"/>
            <a:ext cx="12200158" cy="4685487"/>
          </a:xfrm>
          <a:prstGeom prst="rect">
            <a:avLst/>
          </a:prstGeom>
        </p:spPr>
      </p:pic>
      <p:sp>
        <p:nvSpPr>
          <p:cNvPr id="5" name="Subtitle text">
            <a:extLst>
              <a:ext uri="{FF2B5EF4-FFF2-40B4-BE49-F238E27FC236}">
                <a16:creationId xmlns:a16="http://schemas.microsoft.com/office/drawing/2014/main" id="{D412BFAB-796C-4DC2-861B-9436E561E0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5" y="5548311"/>
            <a:ext cx="10906125" cy="664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  <p:sp>
        <p:nvSpPr>
          <p:cNvPr id="7" name="Headline text">
            <a:extLst>
              <a:ext uri="{FF2B5EF4-FFF2-40B4-BE49-F238E27FC236}">
                <a16:creationId xmlns:a16="http://schemas.microsoft.com/office/drawing/2014/main" id="{33EADAFF-5911-4FC0-8D93-DF34D6D681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4205855"/>
            <a:ext cx="1090612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Headline text – Cover slide</a:t>
            </a:r>
          </a:p>
        </p:txBody>
      </p:sp>
    </p:spTree>
    <p:extLst>
      <p:ext uri="{BB962C8B-B14F-4D97-AF65-F5344CB8AC3E}">
        <p14:creationId xmlns:p14="http://schemas.microsoft.com/office/powerpoint/2010/main" val="1271162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F0508-FC31-4D5A-94D2-694FF2A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E5E5AF2-8609-4565-8404-1C70882C9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4875" y="4156074"/>
            <a:ext cx="10524898" cy="1092819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b="0" i="0" kern="1200" dirty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40DA56-CF6D-4485-A734-665E877B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875" y="2989358"/>
            <a:ext cx="10533409" cy="1083878"/>
          </a:xfrm>
        </p:spPr>
        <p:txBody>
          <a:bodyPr/>
          <a:lstStyle>
            <a:lvl1pPr>
              <a:defRPr lang="en-GB" sz="4400" b="0" i="0" kern="12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0433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éspera De Ano Novo, Dia De Ano Novo, 2020">
            <a:extLst>
              <a:ext uri="{FF2B5EF4-FFF2-40B4-BE49-F238E27FC236}">
                <a16:creationId xmlns:a16="http://schemas.microsoft.com/office/drawing/2014/main" id="{A5077313-C98F-4C06-B9AC-39421B93B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294"/>
            <a:ext cx="12192000" cy="687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</a:t>
            </a:r>
            <a:r>
              <a:rPr lang="pt-BR" sz="7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7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Rights</a:t>
            </a: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7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Reserved</a:t>
            </a: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E8307-B9C4-492B-A6F3-9789132663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C876873-74EF-43AD-854C-C74952E0CEF9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A1C3FF-FF83-46C0-B5CB-435E3B7CC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000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pt-BR" smtClean="0"/>
              <a:pPr/>
              <a:t>09/06/2021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481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Images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0A7F96-DCDB-CA43-8FD2-3924D43CD34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10000"/>
                  <a:alpha val="70000"/>
                </a:schemeClr>
              </a:gs>
              <a:gs pos="48000">
                <a:schemeClr val="bg2">
                  <a:lumMod val="1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90D66-3C33-D948-AA15-7C50A6B000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CD66C6-1E31-A14F-AE89-1AB589B54540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22176327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1/3 Vertical L no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843DF8-88F7-6948-97F7-B36BEEEF8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2294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E8734-9465-094E-8137-2592F6D04A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26AE15-AD66-A24F-AD35-9D97F3900B46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166214230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Wavetrim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305877" y="4393096"/>
            <a:ext cx="9293895" cy="855797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305878" y="2981739"/>
            <a:ext cx="9302406" cy="1331844"/>
          </a:xfrm>
        </p:spPr>
        <p:txBody>
          <a:bodyPr/>
          <a:lstStyle>
            <a:lvl1pPr>
              <a:defRPr lang="en-GB" sz="4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089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372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F0508-FC31-4D5A-94D2-694FF2A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E5E5AF2-8609-4565-8404-1C70882C9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4875" y="4156074"/>
            <a:ext cx="10524898" cy="1092819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b="0" i="0" kern="1200" dirty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40DA56-CF6D-4485-A734-665E877B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875" y="2989358"/>
            <a:ext cx="10533409" cy="1083878"/>
          </a:xfrm>
        </p:spPr>
        <p:txBody>
          <a:bodyPr/>
          <a:lstStyle>
            <a:lvl1pPr>
              <a:defRPr lang="en-GB" sz="4400" b="0" i="0" kern="120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2247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526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8082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3E5817-89C8-45EE-8909-BD20E45F2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362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2597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97255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olar wave breaker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7F7FFD-3968-2849-ABE3-C35B2D18B6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pt-BR"/>
              <a:t>Headline text – Breaker slide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AF8EA7CA-7885-A84A-BCED-A10FB7B96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pt-BR"/>
              <a:t>Subtitle text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D06D78-1E47-604E-9E2C-654060E15B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26" y="6214519"/>
            <a:ext cx="1200727" cy="3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64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C6AE5D-1618-445D-A328-BD9B3E996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4F84BE4-3B0B-4CBB-804F-B8EC87A19FC1}"/>
              </a:ext>
            </a:extLst>
          </p:cNvPr>
          <p:cNvSpPr txBox="1">
            <a:spLocks/>
          </p:cNvSpPr>
          <p:nvPr userDrawn="1"/>
        </p:nvSpPr>
        <p:spPr>
          <a:xfrm>
            <a:off x="11231207" y="6228326"/>
            <a:ext cx="49565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en-US" sz="800" b="1" smtClean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pPr/>
              <a:t>‹#›</a:t>
            </a:fld>
            <a:endParaRPr lang="en-US" sz="800" b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3B6061F-7F2E-41E7-A4F5-44418FB0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5" y="390719"/>
            <a:ext cx="5559207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C51BD6-DF25-4554-B334-E8D018DF8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946" y="1923690"/>
            <a:ext cx="5559206" cy="3951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 descr="AvanadeLogoNoTM_AWColor_RGB.png">
            <a:extLst>
              <a:ext uri="{FF2B5EF4-FFF2-40B4-BE49-F238E27FC236}">
                <a16:creationId xmlns:a16="http://schemas.microsoft.com/office/drawing/2014/main" id="{A434669D-D79A-4FCD-91FE-6FC9C83C9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67CD999-88F4-4082-91B0-2A273BA284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81729-52C6-4772-83D6-27EB31629071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99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Wavetrim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305877" y="4393096"/>
            <a:ext cx="9293895" cy="855797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305878" y="2981739"/>
            <a:ext cx="9302406" cy="1331844"/>
          </a:xfrm>
        </p:spPr>
        <p:txBody>
          <a:bodyPr/>
          <a:lstStyle>
            <a:lvl1pPr>
              <a:defRPr lang="en-GB" sz="4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006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Wavetrim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305877" y="4393096"/>
            <a:ext cx="9293895" cy="855797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305878" y="2981739"/>
            <a:ext cx="9302406" cy="1331844"/>
          </a:xfrm>
        </p:spPr>
        <p:txBody>
          <a:bodyPr/>
          <a:lstStyle>
            <a:lvl1pPr>
              <a:defRPr lang="en-GB" sz="4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515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urora Wavetrim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305877" y="4393096"/>
            <a:ext cx="9293895" cy="855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lang="en-US" sz="2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305878" y="2981739"/>
            <a:ext cx="9302406" cy="1331844"/>
          </a:xfrm>
          <a:prstGeom prst="rect">
            <a:avLst/>
          </a:prstGeom>
        </p:spPr>
        <p:txBody>
          <a:bodyPr/>
          <a:lstStyle>
            <a:lvl1pPr>
              <a:defRPr lang="en-GB" sz="4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8083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064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52932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Gradient wave cover w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D76171-EEEE-B345-8D72-D73E95AD0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552" y="0"/>
            <a:ext cx="12209552" cy="68580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794D0D92-D6B9-6B42-B8F9-600D84B3BA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75646"/>
            <a:ext cx="12192000" cy="4682354"/>
          </a:xfrm>
          <a:prstGeom prst="rect">
            <a:avLst/>
          </a:prstGeom>
        </p:spPr>
      </p:pic>
      <p:sp>
        <p:nvSpPr>
          <p:cNvPr id="11" name="Subtitle text">
            <a:extLst>
              <a:ext uri="{FF2B5EF4-FFF2-40B4-BE49-F238E27FC236}">
                <a16:creationId xmlns:a16="http://schemas.microsoft.com/office/drawing/2014/main" id="{C26F2BD6-E1CC-B541-9DC5-B83B70BAE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5" y="5548311"/>
            <a:ext cx="10906125" cy="664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Subtitle text</a:t>
            </a:r>
          </a:p>
        </p:txBody>
      </p:sp>
      <p:sp>
        <p:nvSpPr>
          <p:cNvPr id="12" name="Headline text">
            <a:extLst>
              <a:ext uri="{FF2B5EF4-FFF2-40B4-BE49-F238E27FC236}">
                <a16:creationId xmlns:a16="http://schemas.microsoft.com/office/drawing/2014/main" id="{C1CB5B30-E547-0F41-9E93-7D032A81D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8174" y="4205855"/>
            <a:ext cx="10906125" cy="1194818"/>
          </a:xfrm>
          <a:prstGeom prst="rect">
            <a:avLst/>
          </a:prstGeom>
        </p:spPr>
        <p:txBody>
          <a:bodyPr anchor="b"/>
          <a:lstStyle>
            <a:lvl1pPr>
              <a:defRPr sz="40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sz="4000" b="1" i="0">
                <a:solidFill>
                  <a:srgbClr val="FC591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pt-BR"/>
              <a:t>Headline text – Cover slide</a:t>
            </a:r>
          </a:p>
        </p:txBody>
      </p:sp>
    </p:spTree>
    <p:extLst>
      <p:ext uri="{BB962C8B-B14F-4D97-AF65-F5344CB8AC3E}">
        <p14:creationId xmlns:p14="http://schemas.microsoft.com/office/powerpoint/2010/main" val="1517138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08">
          <p15:clr>
            <a:srgbClr val="FBAE40"/>
          </p15:clr>
        </p15:guide>
        <p15:guide id="2" pos="3840">
          <p15:clr>
            <a:srgbClr val="FBAE40"/>
          </p15:clr>
        </p15:guide>
        <p15:guide id="3" pos="1512">
          <p15:clr>
            <a:srgbClr val="FBAE40"/>
          </p15:clr>
        </p15:guide>
        <p15:guide id="4" orient="horz" pos="3024">
          <p15:clr>
            <a:srgbClr val="FBAE40"/>
          </p15:clr>
        </p15:guide>
        <p15:guide id="5" orient="horz" pos="3456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orient="horz" pos="3672">
          <p15:clr>
            <a:srgbClr val="FBAE40"/>
          </p15:clr>
        </p15:guide>
        <p15:guide id="8" orient="horz" pos="3888">
          <p15:clr>
            <a:srgbClr val="FBAE40"/>
          </p15:clr>
        </p15:guide>
        <p15:guide id="9" orient="horz" pos="4104">
          <p15:clr>
            <a:srgbClr val="FBAE40"/>
          </p15:clr>
        </p15:guide>
        <p15:guide id="10" orient="horz" pos="3240">
          <p15:clr>
            <a:srgbClr val="FBAE40"/>
          </p15:clr>
        </p15:guide>
        <p15:guide id="11" orient="horz" pos="2592">
          <p15:clr>
            <a:srgbClr val="FBAE40"/>
          </p15:clr>
        </p15:guide>
        <p15:guide id="12" orient="horz" pos="2376">
          <p15:clr>
            <a:srgbClr val="FBAE40"/>
          </p15:clr>
        </p15:guide>
        <p15:guide id="13" orient="horz" pos="1944">
          <p15:clr>
            <a:srgbClr val="FBAE40"/>
          </p15:clr>
        </p15:guide>
        <p15:guide id="14" orient="horz" pos="1728">
          <p15:clr>
            <a:srgbClr val="FBAE40"/>
          </p15:clr>
        </p15:guide>
        <p15:guide id="15" orient="horz" pos="1512">
          <p15:clr>
            <a:srgbClr val="FBAE40"/>
          </p15:clr>
        </p15:guide>
        <p15:guide id="16" orient="horz" pos="1296">
          <p15:clr>
            <a:srgbClr val="FBAE40"/>
          </p15:clr>
        </p15:guide>
        <p15:guide id="17" orient="horz" pos="1080">
          <p15:clr>
            <a:srgbClr val="FBAE40"/>
          </p15:clr>
        </p15:guide>
        <p15:guide id="18" orient="horz" pos="864">
          <p15:clr>
            <a:srgbClr val="FBAE40"/>
          </p15:clr>
        </p15:guide>
        <p15:guide id="19" orient="horz" pos="648">
          <p15:clr>
            <a:srgbClr val="FBAE40"/>
          </p15:clr>
        </p15:guide>
        <p15:guide id="20" orient="horz" pos="432">
          <p15:clr>
            <a:srgbClr val="FBAE40"/>
          </p15:clr>
        </p15:guide>
        <p15:guide id="21" orient="horz" pos="216">
          <p15:clr>
            <a:srgbClr val="FBAE40"/>
          </p15:clr>
        </p15:guide>
        <p15:guide id="22" pos="1920">
          <p15:clr>
            <a:srgbClr val="FBAE40"/>
          </p15:clr>
        </p15:guide>
        <p15:guide id="23" pos="57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5493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 userDrawn="1">
          <p15:clr>
            <a:srgbClr val="FBAE40"/>
          </p15:clr>
        </p15:guide>
        <p15:guide id="4" pos="7083" userDrawn="1">
          <p15:clr>
            <a:srgbClr val="FBAE40"/>
          </p15:clr>
        </p15:guide>
        <p15:guide id="5" orient="horz" pos="119" userDrawn="1">
          <p15:clr>
            <a:srgbClr val="FBAE40"/>
          </p15:clr>
        </p15:guide>
        <p15:guide id="6" orient="horz" pos="392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C5947-327E-4399-8CBB-C38CA9637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431CB7-7E8E-44D4-87A9-CE3AD9A15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BBD7EB-6EF1-4C7D-A6EE-78B515E437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0659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low 1/2 Vertical 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358E6-4AA8-4480-B5AE-B4A7923CB1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4103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1DA9F-3A3B-6240-AF7B-61558CB88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200" y="6213600"/>
            <a:ext cx="1200727" cy="30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58396-836A-AD4A-AAC8-19F81354B0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B2C3E65-1930-794B-8E20-7089A83AE69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700" b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27507551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F9AFA9F-3C8B-42FE-8D9F-5AC915F2F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1350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637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0567"/>
            <a:ext cx="10363200" cy="1960033"/>
          </a:xfrm>
        </p:spPr>
        <p:txBody>
          <a:bodyPr/>
          <a:lstStyle/>
          <a:p>
            <a:r>
              <a:rPr lang="pt-BR"/>
              <a:t>Click to </a:t>
            </a:r>
            <a:r>
              <a:rPr lang="pt-BR" err="1"/>
              <a:t>edit</a:t>
            </a:r>
            <a:r>
              <a:rPr lang="pt-BR"/>
              <a:t> Master </a:t>
            </a:r>
            <a:r>
              <a:rPr lang="pt-BR" err="1"/>
              <a:t>title</a:t>
            </a:r>
            <a:r>
              <a:rPr lang="pt-BR"/>
              <a:t> </a:t>
            </a:r>
            <a:r>
              <a:rPr lang="pt-BR" err="1"/>
              <a:t>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181600"/>
            <a:ext cx="85344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Click to </a:t>
            </a:r>
            <a:r>
              <a:rPr lang="pt-BR" err="1"/>
              <a:t>edit</a:t>
            </a:r>
            <a:r>
              <a:rPr lang="pt-BR"/>
              <a:t> Master </a:t>
            </a:r>
            <a:r>
              <a:rPr lang="pt-BR" err="1"/>
              <a:t>subtitle</a:t>
            </a:r>
            <a:r>
              <a:rPr lang="pt-BR"/>
              <a:t> </a:t>
            </a:r>
            <a:r>
              <a:rPr lang="pt-BR" err="1"/>
              <a:t>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pt-BR" smtClean="0"/>
              <a:pPr/>
              <a:t>09/06/2021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9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ar Wavetrim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305877" y="4393096"/>
            <a:ext cx="9293895" cy="855797"/>
          </a:xfrm>
        </p:spPr>
        <p:txBody>
          <a:bodyPr>
            <a:noAutofit/>
          </a:bodyPr>
          <a:lstStyle>
            <a:lvl1pPr marL="0" indent="0" algn="l">
              <a:buNone/>
              <a:defRPr lang="en-US" sz="2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Click to edit Master subtitle style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305878" y="2981739"/>
            <a:ext cx="9302406" cy="1331844"/>
          </a:xfrm>
        </p:spPr>
        <p:txBody>
          <a:bodyPr/>
          <a:lstStyle>
            <a:lvl1pPr>
              <a:defRPr lang="en-GB" sz="4800" b="0" i="0" kern="1200" dirty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7170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avanade.sharepoint.com/sites/policies/Policies2/Data%20Management/1431_DataManagement.pdf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hyperlink" Target="https://avanade.sharepoint.com/sites/policies/Policies2/Data%20Management/1431_DataManagement.pdf" TargetMode="Externa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hyperlink" Target="https://avanade.sharepoint.com/sites/policies/Policies2/Data%20Management/1431_DataManagement.pdf" TargetMode="Externa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4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5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Click to </a:t>
            </a:r>
            <a:r>
              <a:rPr lang="pt-BR" err="1"/>
              <a:t>edit</a:t>
            </a:r>
            <a:r>
              <a:rPr lang="pt-BR"/>
              <a:t> Master </a:t>
            </a:r>
            <a:r>
              <a:rPr lang="pt-BR" err="1"/>
              <a:t>title</a:t>
            </a:r>
            <a:r>
              <a:rPr lang="pt-BR"/>
              <a:t> </a:t>
            </a:r>
            <a:r>
              <a:rPr lang="pt-BR" err="1"/>
              <a:t>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 err="1"/>
              <a:t>Edit</a:t>
            </a:r>
            <a:r>
              <a:rPr lang="pt-BR"/>
              <a:t> Master </a:t>
            </a:r>
            <a:r>
              <a:rPr lang="pt-BR" err="1"/>
              <a:t>text</a:t>
            </a:r>
            <a:r>
              <a:rPr lang="pt-BR"/>
              <a:t> </a:t>
            </a:r>
            <a:r>
              <a:rPr lang="pt-BR" err="1"/>
              <a:t>styles</a:t>
            </a:r>
            <a:endParaRPr lang="pt-BR"/>
          </a:p>
          <a:p>
            <a:pPr lvl="1"/>
            <a:r>
              <a:rPr lang="pt-BR" err="1"/>
              <a:t>Second</a:t>
            </a:r>
            <a:r>
              <a:rPr lang="pt-BR"/>
              <a:t> </a:t>
            </a:r>
            <a:r>
              <a:rPr lang="pt-BR" err="1"/>
              <a:t>level</a:t>
            </a:r>
            <a:endParaRPr lang="pt-BR"/>
          </a:p>
          <a:p>
            <a:pPr lvl="2"/>
            <a:r>
              <a:rPr lang="pt-BR" err="1"/>
              <a:t>Third</a:t>
            </a:r>
            <a:r>
              <a:rPr lang="pt-BR"/>
              <a:t> </a:t>
            </a:r>
            <a:r>
              <a:rPr lang="pt-BR" err="1"/>
              <a:t>level</a:t>
            </a:r>
            <a:endParaRPr lang="pt-BR"/>
          </a:p>
          <a:p>
            <a:pPr lvl="3"/>
            <a:r>
              <a:rPr lang="pt-BR" err="1"/>
              <a:t>Fourth</a:t>
            </a:r>
            <a:r>
              <a:rPr lang="pt-BR"/>
              <a:t> </a:t>
            </a:r>
            <a:r>
              <a:rPr lang="pt-BR" err="1"/>
              <a:t>level</a:t>
            </a:r>
            <a:endParaRPr lang="pt-BR"/>
          </a:p>
          <a:p>
            <a:pPr lvl="4"/>
            <a:r>
              <a:rPr lang="pt-BR" err="1"/>
              <a:t>Fifth</a:t>
            </a:r>
            <a:r>
              <a:rPr lang="pt-BR"/>
              <a:t> </a:t>
            </a:r>
            <a:r>
              <a:rPr lang="pt-BR" err="1"/>
              <a:t>level</a:t>
            </a:r>
            <a:endParaRPr lang="pt-BR"/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</a:t>
            </a:r>
            <a:r>
              <a:rPr lang="pt-BR" sz="70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Rights</a:t>
            </a:r>
            <a:r>
              <a:rPr lang="pt-BR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70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Reserved</a:t>
            </a:r>
            <a:r>
              <a:rPr lang="pt-BR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00">
                <a:solidFill>
                  <a:srgbClr val="FF5800"/>
                </a:solidFill>
              </a:rPr>
              <a:t>&lt;</a:t>
            </a:r>
            <a:r>
              <a:rPr lang="pt-BR" sz="700" err="1">
                <a:solidFill>
                  <a:srgbClr val="FF5800"/>
                </a:solidFill>
              </a:rPr>
              <a:t>Highly</a:t>
            </a:r>
            <a:r>
              <a:rPr lang="pt-BR" sz="700">
                <a:solidFill>
                  <a:srgbClr val="FF5800"/>
                </a:solidFill>
              </a:rPr>
              <a:t> </a:t>
            </a:r>
            <a:r>
              <a:rPr lang="pt-BR" sz="700" err="1">
                <a:solidFill>
                  <a:srgbClr val="FF5800"/>
                </a:solidFill>
              </a:rPr>
              <a:t>Confidential</a:t>
            </a:r>
            <a:r>
              <a:rPr lang="pt-BR" sz="700">
                <a:solidFill>
                  <a:srgbClr val="FF5800"/>
                </a:solidFill>
              </a:rPr>
              <a:t>&gt; </a:t>
            </a:r>
            <a:r>
              <a:rPr lang="pt-BR" sz="700" err="1">
                <a:solidFill>
                  <a:srgbClr val="464646"/>
                </a:solidFill>
              </a:rPr>
              <a:t>See</a:t>
            </a:r>
            <a:r>
              <a:rPr lang="pt-BR" sz="700">
                <a:solidFill>
                  <a:srgbClr val="464646"/>
                </a:solidFill>
              </a:rPr>
              <a:t> </a:t>
            </a:r>
            <a:r>
              <a:rPr lang="pt-BR" sz="700" err="1">
                <a:solidFill>
                  <a:srgbClr val="464646"/>
                </a:solidFill>
              </a:rPr>
              <a:t>Avanade’s</a:t>
            </a:r>
            <a:r>
              <a:rPr lang="pt-BR" sz="700">
                <a:solidFill>
                  <a:srgbClr val="464646"/>
                </a:solidFill>
              </a:rPr>
              <a:t> </a:t>
            </a:r>
            <a:r>
              <a:rPr lang="pt-BR" sz="700">
                <a:solidFill>
                  <a:srgbClr val="FF5800"/>
                </a:solidFill>
                <a:hlinkClick r:id="rId11" invalidUrl="https://avanade.sharepoint.com/sites/policies/Policies2/Data Management/1431_DataManagement.pdf"/>
              </a:rPr>
              <a:t>Data Management </a:t>
            </a:r>
            <a:r>
              <a:rPr lang="pt-BR" sz="700" err="1">
                <a:solidFill>
                  <a:srgbClr val="FF5800"/>
                </a:solidFill>
                <a:hlinkClick r:id="rId11" invalidUrl="https://avanade.sharepoint.com/sites/policies/Policies2/Data Management/1431_DataManagement.pdf"/>
              </a:rPr>
              <a:t>Policy</a:t>
            </a:r>
            <a:endParaRPr lang="pt-BR" sz="700">
              <a:solidFill>
                <a:srgbClr val="FF58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C1979E4A-0434-4B8C-98D9-46CD3B023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87A4F-6663-4B11-A57C-4B1187B8FC92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09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760" r:id="rId2"/>
    <p:sldLayoutId id="2147483835" r:id="rId3"/>
    <p:sldLayoutId id="2147483762" r:id="rId4"/>
    <p:sldLayoutId id="2147483763" r:id="rId5"/>
    <p:sldLayoutId id="2147483801" r:id="rId6"/>
    <p:sldLayoutId id="2147483847" r:id="rId7"/>
    <p:sldLayoutId id="2147483902" r:id="rId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76480" y="6272968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00">
                <a:solidFill>
                  <a:srgbClr val="FF5800"/>
                </a:solidFill>
              </a:rPr>
              <a:t>&lt;Confidential&gt; </a:t>
            </a:r>
            <a:r>
              <a:rPr lang="pt-BR" sz="700">
                <a:solidFill>
                  <a:srgbClr val="464646"/>
                </a:solidFill>
              </a:rPr>
              <a:t>See Avanade’s </a:t>
            </a:r>
            <a:r>
              <a:rPr lang="pt-BR" sz="700">
                <a:solidFill>
                  <a:srgbClr val="FF5800"/>
                </a:solidFill>
                <a:hlinkClick r:id="rId10" invalidUrl="https://avanade.sharepoint.com/sites/policies/Policies2/Data Management/1431_DataManagement.pdf"/>
              </a:rPr>
              <a:t>Data Management Policy</a:t>
            </a:r>
            <a:endParaRPr lang="pt-BR" sz="700">
              <a:solidFill>
                <a:srgbClr val="FF5800"/>
              </a:solidFill>
            </a:endParaRPr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BF51D39-AC93-4FFC-83AE-903E59DFE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064182-08C2-4BD8-A46F-7C23B7DED1DE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11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720" r:id="rId2"/>
    <p:sldLayoutId id="2147483834" r:id="rId3"/>
    <p:sldLayoutId id="2147483722" r:id="rId4"/>
    <p:sldLayoutId id="2147483723" r:id="rId5"/>
    <p:sldLayoutId id="2147483822" r:id="rId6"/>
    <p:sldLayoutId id="2147483846" r:id="rId7"/>
    <p:sldLayoutId id="2147483918" r:id="rId8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8875659" y="6272986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700">
                <a:solidFill>
                  <a:srgbClr val="FF5800"/>
                </a:solidFill>
              </a:rPr>
              <a:t>&lt;Restricted&gt; </a:t>
            </a:r>
            <a:r>
              <a:rPr lang="pt-BR" sz="700">
                <a:solidFill>
                  <a:srgbClr val="464646"/>
                </a:solidFill>
              </a:rPr>
              <a:t>See Avanade’s </a:t>
            </a:r>
            <a:r>
              <a:rPr lang="pt-BR" sz="700">
                <a:solidFill>
                  <a:srgbClr val="FF5800"/>
                </a:solidFill>
                <a:hlinkClick r:id="rId19" invalidUrl="https://avanade.sharepoint.com/sites/policies/Policies2/Data Management/1431_DataManagement.pdf"/>
              </a:rPr>
              <a:t>Data Management Policy</a:t>
            </a:r>
            <a:endParaRPr lang="pt-BR" sz="700">
              <a:solidFill>
                <a:srgbClr val="FF58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22CADC3-6A3F-4A43-BE72-ED78E835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7CD6AA-9781-469B-B01C-2FFD82EF85BF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701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766" r:id="rId2"/>
    <p:sldLayoutId id="2147483765" r:id="rId3"/>
    <p:sldLayoutId id="2147483768" r:id="rId4"/>
    <p:sldLayoutId id="2147483769" r:id="rId5"/>
    <p:sldLayoutId id="2147483823" r:id="rId6"/>
    <p:sldLayoutId id="2147483919" r:id="rId7"/>
    <p:sldLayoutId id="2147483928" r:id="rId8"/>
    <p:sldLayoutId id="2147483924" r:id="rId9"/>
    <p:sldLayoutId id="2147483925" r:id="rId10"/>
    <p:sldLayoutId id="2147483926" r:id="rId11"/>
    <p:sldLayoutId id="2147483845" r:id="rId12"/>
    <p:sldLayoutId id="2147483923" r:id="rId13"/>
    <p:sldLayoutId id="2147483921" r:id="rId14"/>
    <p:sldLayoutId id="2147483901" r:id="rId15"/>
    <p:sldLayoutId id="2147483916" r:id="rId16"/>
    <p:sldLayoutId id="2147483922" r:id="rId17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 userDrawn="1"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ctangle 26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22CADC3-6A3F-4A43-BE72-ED78E8358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6F73AA-74B5-4490-B6E9-948261E2932F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7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38" r:id="rId2"/>
    <p:sldLayoutId id="2147483839" r:id="rId3"/>
    <p:sldLayoutId id="2147483841" r:id="rId4"/>
    <p:sldLayoutId id="2147483842" r:id="rId5"/>
    <p:sldLayoutId id="2147483843" r:id="rId6"/>
    <p:sldLayoutId id="2147483844" r:id="rId7"/>
    <p:sldLayoutId id="2147483927" r:id="rId8"/>
    <p:sldLayoutId id="2147483930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pt-BR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©2018 Avanade Inc. All Rights Reserved.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5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21" r:id="rId3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FB5DC8AF-D5C9-496E-A8F7-3677A6C6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5AB323F-E6E0-4D7B-875F-FC8580EEB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757B6D-6A56-49D5-A051-87E7404F6DCB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89007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1" descr="AvanadeLogoNoTM_AWColor_RGB.png">
            <a:extLst>
              <a:ext uri="{FF2B5EF4-FFF2-40B4-BE49-F238E27FC236}">
                <a16:creationId xmlns:a16="http://schemas.microsoft.com/office/drawing/2014/main" id="{1E36D128-386C-4F49-A89B-4E1EA53165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1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87A4F-6663-4B11-A57C-4B1187B8FC92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27" descr="AvanadeLogoNoTM_AWColor_RGB.png">
            <a:extLst>
              <a:ext uri="{FF2B5EF4-FFF2-40B4-BE49-F238E27FC236}">
                <a16:creationId xmlns:a16="http://schemas.microsoft.com/office/drawing/2014/main" id="{62F67022-3D1C-AA43-80EA-48E63BEB4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B4F4498C-9F33-8D42-8570-8B7DE9043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5E25BFA2-C8E0-444A-8764-40971F0BE90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185499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Click to 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487A4F-6663-4B11-A57C-4B1187B8FC92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Picture 27" descr="AvanadeLogoNoTM_AWColor_RGB.png">
            <a:extLst>
              <a:ext uri="{FF2B5EF4-FFF2-40B4-BE49-F238E27FC236}">
                <a16:creationId xmlns:a16="http://schemas.microsoft.com/office/drawing/2014/main" id="{62F67022-3D1C-AA43-80EA-48E63BEB47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85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B4F4498C-9F33-8D42-8570-8B7DE90431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E3D0DE38-5A7D-EE4C-96B6-C21A70FA479D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411607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390719"/>
            <a:ext cx="10800000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000" y="1524000"/>
            <a:ext cx="1080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pt-BR"/>
              <a:t>Edit Master text styles</a:t>
            </a:r>
          </a:p>
          <a:p>
            <a:pPr lvl="1"/>
            <a:r>
              <a:rPr lang="pt-BR"/>
              <a:t>Second level</a:t>
            </a:r>
          </a:p>
          <a:p>
            <a:pPr lvl="2"/>
            <a:r>
              <a:rPr lang="pt-BR"/>
              <a:t>Third level</a:t>
            </a:r>
          </a:p>
          <a:p>
            <a:pPr lvl="3"/>
            <a:r>
              <a:rPr lang="pt-BR"/>
              <a:t>Fourth level</a:t>
            </a:r>
          </a:p>
          <a:p>
            <a:pPr lvl="4"/>
            <a:r>
              <a:rPr lang="pt-BR"/>
              <a:t>Fifth level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1E8195-9701-EF4C-9434-5322C61B278C}"/>
              </a:ext>
            </a:extLst>
          </p:cNvPr>
          <p:cNvSpPr/>
          <p:nvPr userDrawn="1"/>
        </p:nvSpPr>
        <p:spPr>
          <a:xfrm>
            <a:off x="696000" y="0"/>
            <a:ext cx="1080000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Picture 33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A20420F3-E00A-1547-8ABB-B3BDF5AD5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C6C09A36-61B7-0D4F-A4E6-D5D6939827B7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700" b="1">
                <a:latin typeface="Segoe UI Semibold" panose="020B0502040204020203" pitchFamily="34" charset="0"/>
                <a:cs typeface="Segoe UI Semibold" panose="020B0502040204020203" pitchFamily="34" charset="0"/>
              </a:rPr>
              <a:t>©2019 Avanade Inc. All Rights Reserved </a:t>
            </a:r>
          </a:p>
        </p:txBody>
      </p:sp>
    </p:spTree>
    <p:extLst>
      <p:ext uri="{BB962C8B-B14F-4D97-AF65-F5344CB8AC3E}">
        <p14:creationId xmlns:p14="http://schemas.microsoft.com/office/powerpoint/2010/main" val="108225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maven.apache.org/download.cgi" TargetMode="External"/><Relationship Id="rId7" Type="http://schemas.openxmlformats.org/officeDocument/2006/relationships/image" Target="../media/image51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8.png"/><Relationship Id="rId5" Type="http://schemas.openxmlformats.org/officeDocument/2006/relationships/hyperlink" Target="https://github.com/microsoft/azure-spring-cloud-training" TargetMode="Externa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2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9.png"/><Relationship Id="rId4" Type="http://schemas.openxmlformats.org/officeDocument/2006/relationships/hyperlink" Target="https://spring.io/guides/gs/centralized-configura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png"/><Relationship Id="rId5" Type="http://schemas.openxmlformats.org/officeDocument/2006/relationships/hyperlink" Target="https://docs.microsoft.com/pt-br/cli/azure/install-azure-cli-windows?view=azure-cli-latest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4400" dirty="0"/>
              <a:t>Azure Spring Cloud com JPA e </a:t>
            </a:r>
            <a:r>
              <a:rPr lang="pt-BR" sz="4400" dirty="0" err="1"/>
              <a:t>CosmosDB</a:t>
            </a:r>
            <a:endParaRPr lang="pt-BR" sz="4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188746-350C-CC4D-A368-5058FFBAE3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dirty="0"/>
              <a:t>TDC Connections 2021 – Trilha Microsoft</a:t>
            </a:r>
          </a:p>
        </p:txBody>
      </p:sp>
    </p:spTree>
    <p:extLst>
      <p:ext uri="{BB962C8B-B14F-4D97-AF65-F5344CB8AC3E}">
        <p14:creationId xmlns:p14="http://schemas.microsoft.com/office/powerpoint/2010/main" val="5828102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-1"/>
            <a:ext cx="6492240" cy="6858000"/>
          </a:xfrm>
          <a:prstGeom prst="rect">
            <a:avLst/>
          </a:prstGeom>
        </p:spPr>
      </p:pic>
      <p:sp>
        <p:nvSpPr>
          <p:cNvPr id="36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243192" y="210141"/>
            <a:ext cx="4542168" cy="3384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1500" dirty="0">
                <a:solidFill>
                  <a:srgbClr val="FF610B"/>
                </a:solidFill>
              </a:rPr>
              <a:t>O próximo passo</a:t>
            </a:r>
            <a:endParaRPr lang="pt-BR" sz="1500" dirty="0">
              <a:solidFill>
                <a:srgbClr val="58585A"/>
              </a:solidFill>
            </a:endParaRP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6735431" y="210141"/>
            <a:ext cx="5033588" cy="7135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3500" dirty="0">
                <a:solidFill>
                  <a:srgbClr val="FF610B"/>
                </a:solidFill>
              </a:rPr>
              <a:t>Agora instale o </a:t>
            </a:r>
            <a:r>
              <a:rPr lang="pt-BR" sz="3500" dirty="0" err="1">
                <a:solidFill>
                  <a:srgbClr val="FF610B"/>
                </a:solidFill>
              </a:rPr>
              <a:t>Maven</a:t>
            </a:r>
            <a:endParaRPr lang="pt-BR" sz="3500" dirty="0">
              <a:solidFill>
                <a:srgbClr val="58585A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6762101" y="1827592"/>
            <a:ext cx="5274944" cy="3858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1800" i="1" dirty="0">
                <a:hlinkClick r:id="rId3"/>
              </a:rPr>
              <a:t>https://maven.apache.org/download.cgi</a:t>
            </a:r>
            <a:endParaRPr lang="pt-BR" sz="1800" i="1" dirty="0"/>
          </a:p>
          <a:p>
            <a:endParaRPr lang="pt-BR" sz="1200" i="1" dirty="0"/>
          </a:p>
        </p:txBody>
      </p:sp>
      <p:pic>
        <p:nvPicPr>
          <p:cNvPr id="9218" name="Picture 2" descr="Resultado de imagem para mav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6" y="1774483"/>
            <a:ext cx="4466394" cy="11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" y="6390610"/>
            <a:ext cx="1265936" cy="32081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278130" y="3111454"/>
            <a:ext cx="4548065" cy="1771809"/>
          </a:xfrm>
          <a:prstGeom prst="rect">
            <a:avLst/>
          </a:prstGeom>
        </p:spPr>
        <p:txBody>
          <a:bodyPr numCol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2400" b="1" i="1" dirty="0">
                <a:solidFill>
                  <a:srgbClr val="58585A"/>
                </a:solidFill>
              </a:rPr>
              <a:t>Apache </a:t>
            </a:r>
            <a:r>
              <a:rPr lang="pt-BR" sz="2400" b="1" i="1" dirty="0" err="1">
                <a:solidFill>
                  <a:srgbClr val="58585A"/>
                </a:solidFill>
              </a:rPr>
              <a:t>Maven</a:t>
            </a:r>
            <a:r>
              <a:rPr lang="pt-BR" sz="2400" b="1" i="1" dirty="0">
                <a:solidFill>
                  <a:srgbClr val="58585A"/>
                </a:solidFill>
              </a:rPr>
              <a:t>, ou </a:t>
            </a:r>
            <a:r>
              <a:rPr lang="pt-BR" sz="2400" b="1" i="1" dirty="0" err="1">
                <a:solidFill>
                  <a:srgbClr val="58585A"/>
                </a:solidFill>
              </a:rPr>
              <a:t>Maven</a:t>
            </a:r>
            <a:r>
              <a:rPr lang="pt-BR" sz="2400" b="1" i="1" dirty="0">
                <a:solidFill>
                  <a:srgbClr val="58585A"/>
                </a:solidFill>
              </a:rPr>
              <a:t>, é uma ferramenta de automação de compilação utilizada primariamente em projetos Java.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6735431" y="923685"/>
            <a:ext cx="5141017" cy="9214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1800" i="1" dirty="0">
                <a:solidFill>
                  <a:srgbClr val="58585A"/>
                </a:solidFill>
              </a:rPr>
              <a:t>Baixe o pacote zip no link abaixo, descompacte em um diretório na sua estação. Importante a inclusão da pasta [MAVEM-HOME]/bin no path.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580" y="2341506"/>
            <a:ext cx="2641502" cy="29135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7"/>
          <a:srcRect t="1418"/>
          <a:stretch/>
        </p:blipFill>
        <p:spPr>
          <a:xfrm>
            <a:off x="6651610" y="5383141"/>
            <a:ext cx="5274945" cy="11029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7E8BDC-17A3-4F54-8E08-D7E97D81C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2389" y="2682068"/>
            <a:ext cx="1920870" cy="1912555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4787C446-5950-4A43-B199-E45095387760}"/>
              </a:ext>
            </a:extLst>
          </p:cNvPr>
          <p:cNvSpPr txBox="1">
            <a:spLocks/>
          </p:cNvSpPr>
          <p:nvPr/>
        </p:nvSpPr>
        <p:spPr>
          <a:xfrm>
            <a:off x="11231207" y="6205518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pt-BR" smtClean="0">
                <a:solidFill>
                  <a:schemeClr val="bg1"/>
                </a:solidFill>
              </a:rPr>
              <a:pPr/>
              <a:t>10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4019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" y="6390610"/>
            <a:ext cx="1265936" cy="32081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345680" y="-20320"/>
            <a:ext cx="4846320" cy="6858000"/>
          </a:xfrm>
          <a:prstGeom prst="rect">
            <a:avLst/>
          </a:prstGeom>
          <a:solidFill>
            <a:srgbClr val="E7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7522223" y="1625423"/>
            <a:ext cx="4318000" cy="9149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2400" u="sng" dirty="0">
                <a:solidFill>
                  <a:srgbClr val="FF610B"/>
                </a:solidFill>
              </a:rPr>
              <a:t>IDE, do inglês </a:t>
            </a:r>
            <a:r>
              <a:rPr lang="pt-BR" sz="2400" u="sng" dirty="0" err="1">
                <a:solidFill>
                  <a:srgbClr val="FF610B"/>
                </a:solidFill>
              </a:rPr>
              <a:t>Integrated</a:t>
            </a:r>
            <a:r>
              <a:rPr lang="pt-BR" sz="2400" u="sng" dirty="0">
                <a:solidFill>
                  <a:srgbClr val="FF610B"/>
                </a:solidFill>
              </a:rPr>
              <a:t> </a:t>
            </a:r>
            <a:r>
              <a:rPr lang="pt-BR" sz="2400" u="sng" dirty="0" err="1">
                <a:solidFill>
                  <a:srgbClr val="FF610B"/>
                </a:solidFill>
              </a:rPr>
              <a:t>Development</a:t>
            </a:r>
            <a:r>
              <a:rPr lang="pt-BR" sz="2400" u="sng" dirty="0">
                <a:solidFill>
                  <a:srgbClr val="FF610B"/>
                </a:solidFill>
              </a:rPr>
              <a:t> </a:t>
            </a:r>
            <a:r>
              <a:rPr lang="pt-BR" sz="2400" u="sng" dirty="0" err="1">
                <a:solidFill>
                  <a:srgbClr val="FF610B"/>
                </a:solidFill>
              </a:rPr>
              <a:t>Environment</a:t>
            </a:r>
            <a:endParaRPr lang="pt-BR" sz="2400" dirty="0">
              <a:solidFill>
                <a:srgbClr val="58585A"/>
              </a:solidFill>
            </a:endParaRP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243192" y="251691"/>
            <a:ext cx="3933825" cy="2969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1500" dirty="0">
                <a:solidFill>
                  <a:srgbClr val="FF610B"/>
                </a:solidFill>
              </a:rPr>
              <a:t>Deixando um pouco mais fácil</a:t>
            </a:r>
            <a:endParaRPr lang="pt-BR" sz="1500" dirty="0">
              <a:solidFill>
                <a:srgbClr val="58585A"/>
              </a:solidFill>
            </a:endParaRP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243191" y="727174"/>
            <a:ext cx="5554782" cy="16096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3500" dirty="0" err="1">
                <a:solidFill>
                  <a:srgbClr val="FF610B"/>
                </a:solidFill>
              </a:rPr>
              <a:t>Azure</a:t>
            </a:r>
            <a:r>
              <a:rPr lang="pt-BR" sz="3500" dirty="0">
                <a:solidFill>
                  <a:srgbClr val="FF610B"/>
                </a:solidFill>
              </a:rPr>
              <a:t> também possui suporte para </a:t>
            </a:r>
            <a:r>
              <a:rPr lang="pt-BR" sz="3500" dirty="0" err="1">
                <a:solidFill>
                  <a:srgbClr val="FF610B"/>
                </a:solidFill>
              </a:rPr>
              <a:t>IDEs</a:t>
            </a:r>
            <a:endParaRPr lang="pt-BR" sz="3500" dirty="0">
              <a:solidFill>
                <a:srgbClr val="58585A"/>
              </a:solidFill>
            </a:endParaRPr>
          </a:p>
        </p:txBody>
      </p:sp>
      <p:sp>
        <p:nvSpPr>
          <p:cNvPr id="42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7522223" y="2519503"/>
            <a:ext cx="4318000" cy="1844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2000" i="1" dirty="0">
                <a:solidFill>
                  <a:srgbClr val="58585A"/>
                </a:solidFill>
              </a:rPr>
              <a:t>” Ambiente de Desenvolvimento Integrado, é um programa de computador que reúne características e ferramentas de apoio ao desenvolvimento de software com o objetivo de agilizar este processo”</a:t>
            </a:r>
          </a:p>
        </p:txBody>
      </p:sp>
      <p:pic>
        <p:nvPicPr>
          <p:cNvPr id="12290" name="Picture 2" descr="CÃ³digo do Visual 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1" y="2316896"/>
            <a:ext cx="3086100" cy="15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lug-in do Azure para Eclip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222" y="3285068"/>
            <a:ext cx="3152775" cy="165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m para intellij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412" y="4490687"/>
            <a:ext cx="2536937" cy="152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278285" y="4018054"/>
            <a:ext cx="1603461" cy="3456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1400" i="1" dirty="0">
                <a:solidFill>
                  <a:srgbClr val="58585A"/>
                </a:solidFill>
              </a:rPr>
              <a:t>Visual Studio </a:t>
            </a:r>
            <a:r>
              <a:rPr lang="pt-BR" sz="1400" i="1" dirty="0" err="1">
                <a:solidFill>
                  <a:srgbClr val="58585A"/>
                </a:solidFill>
              </a:rPr>
              <a:t>Code</a:t>
            </a:r>
            <a:endParaRPr lang="pt-BR" sz="1400" i="1" dirty="0">
              <a:solidFill>
                <a:srgbClr val="58585A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2618826" y="4974089"/>
            <a:ext cx="876568" cy="3456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1400" i="1" dirty="0">
                <a:solidFill>
                  <a:srgbClr val="58585A"/>
                </a:solidFill>
              </a:rPr>
              <a:t>Eclipse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4904947" y="6044959"/>
            <a:ext cx="876568" cy="3456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just"/>
            <a:r>
              <a:rPr lang="pt-BR" sz="1400" i="1" dirty="0" err="1">
                <a:solidFill>
                  <a:srgbClr val="58585A"/>
                </a:solidFill>
              </a:rPr>
              <a:t>IntelliJ</a:t>
            </a:r>
            <a:endParaRPr lang="pt-BR" sz="1400" i="1" dirty="0">
              <a:solidFill>
                <a:srgbClr val="58585A"/>
              </a:solidFill>
            </a:endParaRP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160BDF08-70A2-47E4-9B05-D12BD5AB93A4}"/>
              </a:ext>
            </a:extLst>
          </p:cNvPr>
          <p:cNvSpPr txBox="1">
            <a:spLocks/>
          </p:cNvSpPr>
          <p:nvPr/>
        </p:nvSpPr>
        <p:spPr>
          <a:xfrm>
            <a:off x="11231207" y="6205518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50951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C5D3CA8-DA08-4A4D-8DED-8494D893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04" y="764342"/>
            <a:ext cx="824307" cy="821455"/>
          </a:xfrm>
          <a:prstGeom prst="rect">
            <a:avLst/>
          </a:prstGeom>
        </p:spPr>
      </p:pic>
      <p:sp>
        <p:nvSpPr>
          <p:cNvPr id="22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7447280" y="6363572"/>
            <a:ext cx="4632960" cy="3669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r"/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38"/>
          <a:stretch/>
        </p:blipFill>
        <p:spPr>
          <a:xfrm>
            <a:off x="0" y="5147034"/>
            <a:ext cx="12192000" cy="172981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1" y="6226211"/>
            <a:ext cx="1265936" cy="320819"/>
          </a:xfrm>
          <a:prstGeom prst="rect">
            <a:avLst/>
          </a:prstGeom>
        </p:spPr>
      </p:pic>
      <p:sp>
        <p:nvSpPr>
          <p:cNvPr id="20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1785911" y="917804"/>
            <a:ext cx="6683605" cy="6679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3500" dirty="0">
                <a:solidFill>
                  <a:srgbClr val="FF610B"/>
                </a:solidFill>
              </a:rPr>
              <a:t>Tutoriais Completos</a:t>
            </a:r>
            <a:endParaRPr lang="pt-BR" sz="3500" dirty="0">
              <a:solidFill>
                <a:srgbClr val="58585A"/>
              </a:solidFill>
            </a:endParaRP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876159" y="1832291"/>
            <a:ext cx="4394341" cy="996074"/>
          </a:xfrm>
          <a:prstGeom prst="rect">
            <a:avLst/>
          </a:prstGeom>
        </p:spPr>
        <p:txBody>
          <a:bodyPr numCol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2000" dirty="0">
                <a:solidFill>
                  <a:srgbClr val="58585A"/>
                </a:solidFill>
              </a:rPr>
              <a:t>Repositório </a:t>
            </a:r>
            <a:r>
              <a:rPr lang="pt-BR" sz="2000" dirty="0" err="1">
                <a:solidFill>
                  <a:srgbClr val="58585A"/>
                </a:solidFill>
              </a:rPr>
              <a:t>Github</a:t>
            </a:r>
            <a:r>
              <a:rPr lang="pt-BR" sz="2000" dirty="0">
                <a:solidFill>
                  <a:srgbClr val="58585A"/>
                </a:solidFill>
              </a:rPr>
              <a:t> com diversos tutoriais para o Azure Spring Cloud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AEC4A6-F586-4FAB-A687-5794618054E1}"/>
              </a:ext>
            </a:extLst>
          </p:cNvPr>
          <p:cNvSpPr/>
          <p:nvPr/>
        </p:nvSpPr>
        <p:spPr>
          <a:xfrm>
            <a:off x="8289855" y="1586024"/>
            <a:ext cx="2432628" cy="2432624"/>
          </a:xfrm>
          <a:prstGeom prst="ellipse">
            <a:avLst/>
          </a:prstGeom>
          <a:solidFill>
            <a:srgbClr val="E9EEF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C49769-075F-499A-BFC2-2A239FBA4908}"/>
              </a:ext>
            </a:extLst>
          </p:cNvPr>
          <p:cNvSpPr/>
          <p:nvPr/>
        </p:nvSpPr>
        <p:spPr>
          <a:xfrm>
            <a:off x="8606249" y="1902416"/>
            <a:ext cx="1799840" cy="1799840"/>
          </a:xfrm>
          <a:prstGeom prst="ellipse">
            <a:avLst/>
          </a:prstGeom>
          <a:gradFill flip="none" rotWithShape="1">
            <a:gsLst>
              <a:gs pos="0">
                <a:srgbClr val="FFD700"/>
              </a:gs>
              <a:gs pos="73000">
                <a:srgbClr val="FF5800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D2F1FA-62B5-43E7-87B6-CE24E44E4635}"/>
              </a:ext>
            </a:extLst>
          </p:cNvPr>
          <p:cNvSpPr/>
          <p:nvPr/>
        </p:nvSpPr>
        <p:spPr>
          <a:xfrm>
            <a:off x="7887033" y="1183204"/>
            <a:ext cx="3238272" cy="3238264"/>
          </a:xfrm>
          <a:prstGeom prst="ellipse">
            <a:avLst/>
          </a:prstGeom>
          <a:noFill/>
          <a:ln w="25400">
            <a:gradFill>
              <a:gsLst>
                <a:gs pos="0">
                  <a:srgbClr val="FFD700"/>
                </a:gs>
                <a:gs pos="100000">
                  <a:srgbClr val="FF5800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3E72AAA1-C05E-4710-9AAA-CFA1A413F5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60863" y="2268936"/>
            <a:ext cx="1090612" cy="1066800"/>
            <a:chOff x="5691" y="1244"/>
            <a:chExt cx="687" cy="672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4336AE5-5598-4B63-A928-340F77086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3" y="1629"/>
              <a:ext cx="179" cy="154"/>
            </a:xfrm>
            <a:custGeom>
              <a:avLst/>
              <a:gdLst>
                <a:gd name="T0" fmla="*/ 100 w 100"/>
                <a:gd name="T1" fmla="*/ 88 h 88"/>
                <a:gd name="T2" fmla="*/ 50 w 100"/>
                <a:gd name="T3" fmla="*/ 38 h 88"/>
                <a:gd name="T4" fmla="*/ 0 w 100"/>
                <a:gd name="T5" fmla="*/ 88 h 88"/>
                <a:gd name="T6" fmla="*/ 0 w 100"/>
                <a:gd name="T7" fmla="*/ 0 h 88"/>
                <a:gd name="T8" fmla="*/ 4 w 100"/>
                <a:gd name="T9" fmla="*/ 2 h 88"/>
                <a:gd name="T10" fmla="*/ 50 w 100"/>
                <a:gd name="T11" fmla="*/ 18 h 88"/>
                <a:gd name="T12" fmla="*/ 97 w 100"/>
                <a:gd name="T13" fmla="*/ 2 h 88"/>
                <a:gd name="T14" fmla="*/ 100 w 100"/>
                <a:gd name="T15" fmla="*/ 0 h 88"/>
                <a:gd name="T16" fmla="*/ 100 w 100"/>
                <a:gd name="T17" fmla="*/ 88 h 88"/>
                <a:gd name="T18" fmla="*/ 50 w 100"/>
                <a:gd name="T19" fmla="*/ 33 h 88"/>
                <a:gd name="T20" fmla="*/ 96 w 100"/>
                <a:gd name="T21" fmla="*/ 79 h 88"/>
                <a:gd name="T22" fmla="*/ 96 w 100"/>
                <a:gd name="T23" fmla="*/ 7 h 88"/>
                <a:gd name="T24" fmla="*/ 50 w 100"/>
                <a:gd name="T25" fmla="*/ 22 h 88"/>
                <a:gd name="T26" fmla="*/ 4 w 100"/>
                <a:gd name="T27" fmla="*/ 7 h 88"/>
                <a:gd name="T28" fmla="*/ 4 w 100"/>
                <a:gd name="T29" fmla="*/ 79 h 88"/>
                <a:gd name="T30" fmla="*/ 50 w 100"/>
                <a:gd name="T31" fmla="*/ 3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8">
                  <a:moveTo>
                    <a:pt x="100" y="88"/>
                  </a:moveTo>
                  <a:cubicBezTo>
                    <a:pt x="50" y="38"/>
                    <a:pt x="50" y="38"/>
                    <a:pt x="50" y="3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7" y="12"/>
                    <a:pt x="34" y="17"/>
                    <a:pt x="50" y="18"/>
                  </a:cubicBezTo>
                  <a:cubicBezTo>
                    <a:pt x="67" y="17"/>
                    <a:pt x="83" y="12"/>
                    <a:pt x="97" y="2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100" y="88"/>
                  </a:lnTo>
                  <a:close/>
                  <a:moveTo>
                    <a:pt x="50" y="33"/>
                  </a:moveTo>
                  <a:cubicBezTo>
                    <a:pt x="96" y="79"/>
                    <a:pt x="96" y="79"/>
                    <a:pt x="96" y="79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83" y="16"/>
                    <a:pt x="67" y="21"/>
                    <a:pt x="50" y="22"/>
                  </a:cubicBezTo>
                  <a:cubicBezTo>
                    <a:pt x="34" y="21"/>
                    <a:pt x="18" y="16"/>
                    <a:pt x="4" y="7"/>
                  </a:cubicBezTo>
                  <a:cubicBezTo>
                    <a:pt x="4" y="79"/>
                    <a:pt x="4" y="79"/>
                    <a:pt x="4" y="7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E5F5BEF9-92AE-4FB6-A04E-4E0C5C1BB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6" y="1380"/>
              <a:ext cx="294" cy="287"/>
            </a:xfrm>
            <a:custGeom>
              <a:avLst/>
              <a:gdLst>
                <a:gd name="T0" fmla="*/ 82 w 164"/>
                <a:gd name="T1" fmla="*/ 164 h 164"/>
                <a:gd name="T2" fmla="*/ 0 w 164"/>
                <a:gd name="T3" fmla="*/ 82 h 164"/>
                <a:gd name="T4" fmla="*/ 82 w 164"/>
                <a:gd name="T5" fmla="*/ 0 h 164"/>
                <a:gd name="T6" fmla="*/ 164 w 164"/>
                <a:gd name="T7" fmla="*/ 82 h 164"/>
                <a:gd name="T8" fmla="*/ 82 w 164"/>
                <a:gd name="T9" fmla="*/ 164 h 164"/>
                <a:gd name="T10" fmla="*/ 82 w 164"/>
                <a:gd name="T11" fmla="*/ 4 h 164"/>
                <a:gd name="T12" fmla="*/ 4 w 164"/>
                <a:gd name="T13" fmla="*/ 82 h 164"/>
                <a:gd name="T14" fmla="*/ 82 w 164"/>
                <a:gd name="T15" fmla="*/ 160 h 164"/>
                <a:gd name="T16" fmla="*/ 160 w 164"/>
                <a:gd name="T17" fmla="*/ 82 h 164"/>
                <a:gd name="T18" fmla="*/ 82 w 164"/>
                <a:gd name="T19" fmla="*/ 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4">
                  <a:moveTo>
                    <a:pt x="82" y="164"/>
                  </a:moveTo>
                  <a:cubicBezTo>
                    <a:pt x="37" y="164"/>
                    <a:pt x="0" y="127"/>
                    <a:pt x="0" y="82"/>
                  </a:cubicBezTo>
                  <a:cubicBezTo>
                    <a:pt x="0" y="36"/>
                    <a:pt x="37" y="0"/>
                    <a:pt x="82" y="0"/>
                  </a:cubicBezTo>
                  <a:cubicBezTo>
                    <a:pt x="128" y="0"/>
                    <a:pt x="164" y="36"/>
                    <a:pt x="164" y="82"/>
                  </a:cubicBezTo>
                  <a:cubicBezTo>
                    <a:pt x="164" y="127"/>
                    <a:pt x="128" y="164"/>
                    <a:pt x="82" y="164"/>
                  </a:cubicBezTo>
                  <a:close/>
                  <a:moveTo>
                    <a:pt x="82" y="4"/>
                  </a:moveTo>
                  <a:cubicBezTo>
                    <a:pt x="39" y="4"/>
                    <a:pt x="4" y="39"/>
                    <a:pt x="4" y="82"/>
                  </a:cubicBezTo>
                  <a:cubicBezTo>
                    <a:pt x="4" y="125"/>
                    <a:pt x="39" y="160"/>
                    <a:pt x="82" y="160"/>
                  </a:cubicBezTo>
                  <a:cubicBezTo>
                    <a:pt x="125" y="160"/>
                    <a:pt x="160" y="125"/>
                    <a:pt x="160" y="82"/>
                  </a:cubicBezTo>
                  <a:cubicBezTo>
                    <a:pt x="160" y="39"/>
                    <a:pt x="125" y="4"/>
                    <a:pt x="82" y="4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362951FB-53F5-44C2-9D5C-D2E8DD9F1F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9" y="1422"/>
              <a:ext cx="208" cy="203"/>
            </a:xfrm>
            <a:custGeom>
              <a:avLst/>
              <a:gdLst>
                <a:gd name="T0" fmla="*/ 58 w 116"/>
                <a:gd name="T1" fmla="*/ 116 h 116"/>
                <a:gd name="T2" fmla="*/ 0 w 116"/>
                <a:gd name="T3" fmla="*/ 58 h 116"/>
                <a:gd name="T4" fmla="*/ 58 w 116"/>
                <a:gd name="T5" fmla="*/ 0 h 116"/>
                <a:gd name="T6" fmla="*/ 116 w 116"/>
                <a:gd name="T7" fmla="*/ 58 h 116"/>
                <a:gd name="T8" fmla="*/ 58 w 116"/>
                <a:gd name="T9" fmla="*/ 116 h 116"/>
                <a:gd name="T10" fmla="*/ 58 w 116"/>
                <a:gd name="T11" fmla="*/ 4 h 116"/>
                <a:gd name="T12" fmla="*/ 4 w 116"/>
                <a:gd name="T13" fmla="*/ 58 h 116"/>
                <a:gd name="T14" fmla="*/ 58 w 116"/>
                <a:gd name="T15" fmla="*/ 112 h 116"/>
                <a:gd name="T16" fmla="*/ 112 w 116"/>
                <a:gd name="T17" fmla="*/ 58 h 116"/>
                <a:gd name="T18" fmla="*/ 58 w 116"/>
                <a:gd name="T19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6">
                  <a:moveTo>
                    <a:pt x="58" y="116"/>
                  </a:moveTo>
                  <a:cubicBezTo>
                    <a:pt x="26" y="116"/>
                    <a:pt x="0" y="90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cubicBezTo>
                    <a:pt x="116" y="90"/>
                    <a:pt x="90" y="116"/>
                    <a:pt x="58" y="116"/>
                  </a:cubicBezTo>
                  <a:close/>
                  <a:moveTo>
                    <a:pt x="58" y="4"/>
                  </a:moveTo>
                  <a:cubicBezTo>
                    <a:pt x="29" y="4"/>
                    <a:pt x="4" y="28"/>
                    <a:pt x="4" y="58"/>
                  </a:cubicBezTo>
                  <a:cubicBezTo>
                    <a:pt x="4" y="87"/>
                    <a:pt x="29" y="112"/>
                    <a:pt x="58" y="112"/>
                  </a:cubicBezTo>
                  <a:cubicBezTo>
                    <a:pt x="88" y="112"/>
                    <a:pt x="112" y="87"/>
                    <a:pt x="112" y="58"/>
                  </a:cubicBezTo>
                  <a:cubicBezTo>
                    <a:pt x="112" y="28"/>
                    <a:pt x="88" y="4"/>
                    <a:pt x="58" y="4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4758C59-258F-4721-8391-FE0C02B64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1" y="1244"/>
              <a:ext cx="687" cy="672"/>
            </a:xfrm>
            <a:custGeom>
              <a:avLst/>
              <a:gdLst>
                <a:gd name="T0" fmla="*/ 192 w 384"/>
                <a:gd name="T1" fmla="*/ 4 h 384"/>
                <a:gd name="T2" fmla="*/ 380 w 384"/>
                <a:gd name="T3" fmla="*/ 192 h 384"/>
                <a:gd name="T4" fmla="*/ 192 w 384"/>
                <a:gd name="T5" fmla="*/ 380 h 384"/>
                <a:gd name="T6" fmla="*/ 4 w 384"/>
                <a:gd name="T7" fmla="*/ 192 h 384"/>
                <a:gd name="T8" fmla="*/ 192 w 384"/>
                <a:gd name="T9" fmla="*/ 4 h 384"/>
                <a:gd name="T10" fmla="*/ 192 w 384"/>
                <a:gd name="T11" fmla="*/ 0 h 384"/>
                <a:gd name="T12" fmla="*/ 0 w 384"/>
                <a:gd name="T13" fmla="*/ 192 h 384"/>
                <a:gd name="T14" fmla="*/ 192 w 384"/>
                <a:gd name="T15" fmla="*/ 384 h 384"/>
                <a:gd name="T16" fmla="*/ 384 w 384"/>
                <a:gd name="T17" fmla="*/ 192 h 384"/>
                <a:gd name="T18" fmla="*/ 192 w 384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4"/>
                  </a:moveTo>
                  <a:cubicBezTo>
                    <a:pt x="295" y="4"/>
                    <a:pt x="380" y="88"/>
                    <a:pt x="380" y="192"/>
                  </a:cubicBezTo>
                  <a:cubicBezTo>
                    <a:pt x="380" y="295"/>
                    <a:pt x="295" y="380"/>
                    <a:pt x="192" y="380"/>
                  </a:cubicBezTo>
                  <a:cubicBezTo>
                    <a:pt x="88" y="380"/>
                    <a:pt x="4" y="295"/>
                    <a:pt x="4" y="192"/>
                  </a:cubicBezTo>
                  <a:cubicBezTo>
                    <a:pt x="4" y="88"/>
                    <a:pt x="88" y="4"/>
                    <a:pt x="192" y="4"/>
                  </a:cubicBezTo>
                  <a:moveTo>
                    <a:pt x="192" y="0"/>
                  </a:moveTo>
                  <a:cubicBezTo>
                    <a:pt x="85" y="0"/>
                    <a:pt x="0" y="86"/>
                    <a:pt x="0" y="192"/>
                  </a:cubicBezTo>
                  <a:cubicBezTo>
                    <a:pt x="0" y="298"/>
                    <a:pt x="85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itle 3">
            <a:extLst>
              <a:ext uri="{FF2B5EF4-FFF2-40B4-BE49-F238E27FC236}">
                <a16:creationId xmlns:a16="http://schemas.microsoft.com/office/drawing/2014/main" id="{99A2791D-09CA-489F-968A-226A71B75EE2}"/>
              </a:ext>
            </a:extLst>
          </p:cNvPr>
          <p:cNvSpPr txBox="1">
            <a:spLocks/>
          </p:cNvSpPr>
          <p:nvPr/>
        </p:nvSpPr>
        <p:spPr>
          <a:xfrm>
            <a:off x="3617892" y="3483822"/>
            <a:ext cx="3397488" cy="8412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ctr"/>
            <a:r>
              <a:rPr lang="pt-BR" sz="1800" i="1" dirty="0">
                <a:solidFill>
                  <a:srgbClr val="58585A"/>
                </a:solidFill>
                <a:hlinkClick r:id="rId5"/>
              </a:rPr>
              <a:t>https://github.com/microsoft/azure-spring-cloud-training</a:t>
            </a:r>
            <a:endParaRPr lang="pt-BR" sz="1800" i="1" dirty="0">
              <a:solidFill>
                <a:srgbClr val="58585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DB193-C4D6-4772-A6DF-4571A1B4A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216" y="2582011"/>
            <a:ext cx="2228850" cy="2247900"/>
          </a:xfrm>
          <a:prstGeom prst="rect">
            <a:avLst/>
          </a:prstGeom>
        </p:spPr>
      </p:pic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29A34A5-5656-4197-8C63-60C886F50A2C}"/>
              </a:ext>
            </a:extLst>
          </p:cNvPr>
          <p:cNvSpPr txBox="1">
            <a:spLocks/>
          </p:cNvSpPr>
          <p:nvPr/>
        </p:nvSpPr>
        <p:spPr>
          <a:xfrm>
            <a:off x="11231207" y="6205518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pt-BR" smtClean="0">
                <a:solidFill>
                  <a:schemeClr val="bg1"/>
                </a:solidFill>
              </a:rPr>
              <a:pPr/>
              <a:t>12</a:t>
            </a:fld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65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8000" decel="43000" autoRev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ccel="8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8000" decel="25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37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58824803-DF8E-4A6D-94C9-01D2F00363F6}"/>
              </a:ext>
            </a:extLst>
          </p:cNvPr>
          <p:cNvSpPr txBox="1">
            <a:spLocks/>
          </p:cNvSpPr>
          <p:nvPr/>
        </p:nvSpPr>
        <p:spPr>
          <a:xfrm>
            <a:off x="1339095" y="1306003"/>
            <a:ext cx="6350956" cy="499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3200" dirty="0">
                <a:solidFill>
                  <a:schemeClr val="tx2"/>
                </a:solidFill>
              </a:rPr>
              <a:t>Projetos e apresentação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B668284C-3208-4B6D-AF13-F61AFA77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95" y="2258210"/>
            <a:ext cx="1997336" cy="199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D40E4-5B83-439A-A212-9CDAEC31C36F}"/>
              </a:ext>
            </a:extLst>
          </p:cNvPr>
          <p:cNvSpPr txBox="1"/>
          <p:nvPr/>
        </p:nvSpPr>
        <p:spPr>
          <a:xfrm>
            <a:off x="3443576" y="2258210"/>
            <a:ext cx="74093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https://github.com/rodrigogts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94172-31E0-44F0-BF2A-DEEDC2A95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035" y="2966096"/>
            <a:ext cx="2904746" cy="282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387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24174D-E235-41BD-8D36-595CAD8F6415}"/>
              </a:ext>
            </a:extLst>
          </p:cNvPr>
          <p:cNvSpPr/>
          <p:nvPr/>
        </p:nvSpPr>
        <p:spPr>
          <a:xfrm>
            <a:off x="906308" y="807366"/>
            <a:ext cx="461901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>
                <a:latin typeface="Helvetica" panose="020B0604020202020204" pitchFamily="34" charset="0"/>
              </a:rPr>
              <a:t>“Nós costumamos valorizar o resultado e não custo.”</a:t>
            </a:r>
          </a:p>
          <a:p>
            <a:pPr algn="r"/>
            <a:r>
              <a:rPr lang="pt-BR" i="1" dirty="0"/>
              <a:t>Leandro </a:t>
            </a:r>
            <a:r>
              <a:rPr lang="pt-BR" i="1" dirty="0" err="1"/>
              <a:t>Karnal</a:t>
            </a:r>
            <a:endParaRPr lang="pt-BR" sz="2400" i="1" dirty="0"/>
          </a:p>
        </p:txBody>
      </p:sp>
      <p:pic>
        <p:nvPicPr>
          <p:cNvPr id="1028" name="Picture 4" descr="Resultado de imagem para pe bailarina machucado">
            <a:extLst>
              <a:ext uri="{FF2B5EF4-FFF2-40B4-BE49-F238E27FC236}">
                <a16:creationId xmlns:a16="http://schemas.microsoft.com/office/drawing/2014/main" id="{372FAC64-24D7-4572-B0AF-52A9B24C9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5" t="-127" r="24378" b="127"/>
          <a:stretch/>
        </p:blipFill>
        <p:spPr bwMode="auto">
          <a:xfrm>
            <a:off x="6504743" y="-8694"/>
            <a:ext cx="5687258" cy="68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1344F4A-C92A-4AA1-899E-7C6E0ED6F6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720" t="104"/>
          <a:stretch/>
        </p:blipFill>
        <p:spPr>
          <a:xfrm>
            <a:off x="6504742" y="-8694"/>
            <a:ext cx="1820193" cy="6866694"/>
          </a:xfrm>
          <a:prstGeom prst="rect">
            <a:avLst/>
          </a:prstGeom>
        </p:spPr>
      </p:pic>
      <p:pic>
        <p:nvPicPr>
          <p:cNvPr id="9" name="Imagem 27">
            <a:extLst>
              <a:ext uri="{FF2B5EF4-FFF2-40B4-BE49-F238E27FC236}">
                <a16:creationId xmlns:a16="http://schemas.microsoft.com/office/drawing/2014/main" id="{05C28E18-3FD5-4818-B595-6A93BF7F4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353" y="3803013"/>
            <a:ext cx="2770928" cy="702221"/>
          </a:xfrm>
          <a:prstGeom prst="rect">
            <a:avLst/>
          </a:prstGeom>
        </p:spPr>
      </p:pic>
      <p:sp>
        <p:nvSpPr>
          <p:cNvPr id="10" name="Title 17">
            <a:extLst>
              <a:ext uri="{FF2B5EF4-FFF2-40B4-BE49-F238E27FC236}">
                <a16:creationId xmlns:a16="http://schemas.microsoft.com/office/drawing/2014/main" id="{DB497183-5EB4-4C70-BCDF-673B90ABEE5C}"/>
              </a:ext>
            </a:extLst>
          </p:cNvPr>
          <p:cNvSpPr txBox="1">
            <a:spLocks/>
          </p:cNvSpPr>
          <p:nvPr/>
        </p:nvSpPr>
        <p:spPr>
          <a:xfrm>
            <a:off x="906309" y="2284776"/>
            <a:ext cx="4619018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 algn="ctr">
              <a:defRPr/>
            </a:pPr>
            <a:r>
              <a:rPr lang="pt-BR" sz="3200" dirty="0">
                <a:solidFill>
                  <a:srgbClr val="FF58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Muito obrigado!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F9867D-4D5B-4BFC-85A0-9D4A813522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838" y="3057455"/>
            <a:ext cx="4135903" cy="37088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7A004C-247F-476B-A9BF-276E59F0A698}"/>
              </a:ext>
            </a:extLst>
          </p:cNvPr>
          <p:cNvSpPr/>
          <p:nvPr/>
        </p:nvSpPr>
        <p:spPr>
          <a:xfrm>
            <a:off x="2248014" y="3668362"/>
            <a:ext cx="1797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Uma realização: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01124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42">
            <a:extLst>
              <a:ext uri="{FF2B5EF4-FFF2-40B4-BE49-F238E27FC236}">
                <a16:creationId xmlns:a16="http://schemas.microsoft.com/office/drawing/2014/main" id="{D067E6D6-0E64-4AC7-95F9-F0ECAFD6DB61}"/>
              </a:ext>
            </a:extLst>
          </p:cNvPr>
          <p:cNvGraphicFramePr>
            <a:graphicFrameLocks noGrp="1"/>
          </p:cNvGraphicFramePr>
          <p:nvPr/>
        </p:nvGraphicFramePr>
        <p:xfrm>
          <a:off x="276568" y="293230"/>
          <a:ext cx="11638865" cy="19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7773">
                  <a:extLst>
                    <a:ext uri="{9D8B030D-6E8A-4147-A177-3AD203B41FA5}">
                      <a16:colId xmlns:a16="http://schemas.microsoft.com/office/drawing/2014/main" val="2823869333"/>
                    </a:ext>
                  </a:extLst>
                </a:gridCol>
                <a:gridCol w="2327773">
                  <a:extLst>
                    <a:ext uri="{9D8B030D-6E8A-4147-A177-3AD203B41FA5}">
                      <a16:colId xmlns:a16="http://schemas.microsoft.com/office/drawing/2014/main" val="1535741411"/>
                    </a:ext>
                  </a:extLst>
                </a:gridCol>
                <a:gridCol w="2327773">
                  <a:extLst>
                    <a:ext uri="{9D8B030D-6E8A-4147-A177-3AD203B41FA5}">
                      <a16:colId xmlns:a16="http://schemas.microsoft.com/office/drawing/2014/main" val="1276155573"/>
                    </a:ext>
                  </a:extLst>
                </a:gridCol>
                <a:gridCol w="2327773">
                  <a:extLst>
                    <a:ext uri="{9D8B030D-6E8A-4147-A177-3AD203B41FA5}">
                      <a16:colId xmlns:a16="http://schemas.microsoft.com/office/drawing/2014/main" val="1021025414"/>
                    </a:ext>
                  </a:extLst>
                </a:gridCol>
                <a:gridCol w="2327773">
                  <a:extLst>
                    <a:ext uri="{9D8B030D-6E8A-4147-A177-3AD203B41FA5}">
                      <a16:colId xmlns:a16="http://schemas.microsoft.com/office/drawing/2014/main" val="3052006890"/>
                    </a:ext>
                  </a:extLst>
                </a:gridCol>
              </a:tblGrid>
              <a:tr h="19199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837762"/>
                  </a:ext>
                </a:extLst>
              </a:tr>
            </a:tbl>
          </a:graphicData>
        </a:graphic>
      </p:graphicFrame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AB9FCE1-BDE2-441B-B71F-42B5DFF118FC}"/>
              </a:ext>
            </a:extLst>
          </p:cNvPr>
          <p:cNvSpPr txBox="1">
            <a:spLocks/>
          </p:cNvSpPr>
          <p:nvPr/>
        </p:nvSpPr>
        <p:spPr>
          <a:xfrm>
            <a:off x="142875" y="2205144"/>
            <a:ext cx="6642443" cy="5841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Rodrigo Tavares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BB75FC-47C6-496C-A73B-88B717804C8E}"/>
              </a:ext>
            </a:extLst>
          </p:cNvPr>
          <p:cNvSpPr txBox="1">
            <a:spLocks/>
          </p:cNvSpPr>
          <p:nvPr/>
        </p:nvSpPr>
        <p:spPr>
          <a:xfrm>
            <a:off x="142875" y="2764035"/>
            <a:ext cx="6642443" cy="4021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Gerente de Arquitetura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F4E8C9-5135-4684-811D-217EE6572B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6" t="4261" b="35986"/>
          <a:stretch/>
        </p:blipFill>
        <p:spPr>
          <a:xfrm>
            <a:off x="9887530" y="601979"/>
            <a:ext cx="1825103" cy="12496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9ADEC86-67F2-464D-8A42-4CDE0D155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07" t="9829" r="15267" b="8741"/>
          <a:stretch/>
        </p:blipFill>
        <p:spPr>
          <a:xfrm>
            <a:off x="7995894" y="2716788"/>
            <a:ext cx="1692062" cy="1682558"/>
          </a:xfrm>
          <a:prstGeom prst="ellipse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EAB9C0E-72A2-4D62-BDF7-D6F7615BB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925" y="3916525"/>
            <a:ext cx="905362" cy="629006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52E2E87-7F88-4490-8D6B-7F59B350762C}"/>
              </a:ext>
            </a:extLst>
          </p:cNvPr>
          <p:cNvSpPr txBox="1">
            <a:spLocks/>
          </p:cNvSpPr>
          <p:nvPr/>
        </p:nvSpPr>
        <p:spPr>
          <a:xfrm>
            <a:off x="7995894" y="4800977"/>
            <a:ext cx="3797515" cy="5630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/>
              <a:t>youtube.com/</a:t>
            </a:r>
            <a:r>
              <a:rPr lang="pt-BR" sz="2400" dirty="0" err="1"/>
              <a:t>ExpertosTech</a:t>
            </a:r>
            <a:endParaRPr lang="pt-BR" sz="2400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246CDF5-C86D-4732-A015-FC317E2B1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1" t="14568" r="14160" b="14500"/>
          <a:stretch/>
        </p:blipFill>
        <p:spPr bwMode="auto">
          <a:xfrm>
            <a:off x="9983164" y="2716788"/>
            <a:ext cx="1810245" cy="182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DCB84E-8545-4AF0-A023-D7BC702100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0" t="12353" r="2647" b="33981"/>
          <a:stretch/>
        </p:blipFill>
        <p:spPr>
          <a:xfrm>
            <a:off x="7645178" y="601979"/>
            <a:ext cx="1626042" cy="124968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9EBFBF3-5742-4F87-BEDA-702E1DB6DA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61" r="3358" b="32457"/>
          <a:stretch/>
        </p:blipFill>
        <p:spPr>
          <a:xfrm>
            <a:off x="549606" y="601979"/>
            <a:ext cx="1699129" cy="124968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4F8DA81-6FD8-4C58-9A23-BBC00963A99B}"/>
              </a:ext>
            </a:extLst>
          </p:cNvPr>
          <p:cNvSpPr/>
          <p:nvPr/>
        </p:nvSpPr>
        <p:spPr>
          <a:xfrm>
            <a:off x="549606" y="1943089"/>
            <a:ext cx="4078925" cy="1691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/>
              <a:t>FAMÍLIA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A213A4A6-7BA3-4AD8-83F2-98C2DDEEA706}"/>
              </a:ext>
            </a:extLst>
          </p:cNvPr>
          <p:cNvSpPr/>
          <p:nvPr/>
        </p:nvSpPr>
        <p:spPr>
          <a:xfrm>
            <a:off x="7645178" y="1938480"/>
            <a:ext cx="1629715" cy="1691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/>
              <a:t>MUAY THAI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3E4E3A79-D2C0-4617-9233-958F9B3DC3A1}"/>
              </a:ext>
            </a:extLst>
          </p:cNvPr>
          <p:cNvSpPr/>
          <p:nvPr/>
        </p:nvSpPr>
        <p:spPr>
          <a:xfrm>
            <a:off x="9887530" y="1938480"/>
            <a:ext cx="1825103" cy="1691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/>
              <a:t>JIU-JITSU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6E9783C-AECE-4FDD-9683-4CC555108A83}"/>
              </a:ext>
            </a:extLst>
          </p:cNvPr>
          <p:cNvSpPr txBox="1">
            <a:spLocks/>
          </p:cNvSpPr>
          <p:nvPr/>
        </p:nvSpPr>
        <p:spPr>
          <a:xfrm>
            <a:off x="142875" y="3681436"/>
            <a:ext cx="3597161" cy="16825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20 anos de experiência;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Especialista Java;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Líder técnico atuando em ambientes complexos de alto risco e alta disponibilidade;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4B958D2-12B2-4B82-969C-FFAF53C8570D}"/>
              </a:ext>
            </a:extLst>
          </p:cNvPr>
          <p:cNvSpPr txBox="1">
            <a:spLocks/>
          </p:cNvSpPr>
          <p:nvPr/>
        </p:nvSpPr>
        <p:spPr>
          <a:xfrm>
            <a:off x="3879673" y="3681436"/>
            <a:ext cx="3597161" cy="168255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Gerenciamento de projetos utilizando diversos frameworks SCRUM, COBIT, ITIL, PMBOK;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Certified Java Programmer;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Certified Scrum Master.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19" name="Picture 6" descr="Resultado de imagem para csm">
            <a:extLst>
              <a:ext uri="{FF2B5EF4-FFF2-40B4-BE49-F238E27FC236}">
                <a16:creationId xmlns:a16="http://schemas.microsoft.com/office/drawing/2014/main" id="{C98605A0-E884-4C92-9908-2DF0A2A9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553" y="2461536"/>
            <a:ext cx="1140235" cy="97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Resultado de imagem para oracle certified professional logo">
            <a:extLst>
              <a:ext uri="{FF2B5EF4-FFF2-40B4-BE49-F238E27FC236}">
                <a16:creationId xmlns:a16="http://schemas.microsoft.com/office/drawing/2014/main" id="{9E5F2641-E720-4471-BFC4-05B7310FA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532" y="2461111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BF81D16-BC02-4221-B81C-542576A21A36}"/>
              </a:ext>
            </a:extLst>
          </p:cNvPr>
          <p:cNvSpPr txBox="1">
            <a:spLocks/>
          </p:cNvSpPr>
          <p:nvPr/>
        </p:nvSpPr>
        <p:spPr>
          <a:xfrm>
            <a:off x="496342" y="3225253"/>
            <a:ext cx="2216495" cy="2576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/>
              <a:t>linkedin.com/in/</a:t>
            </a:r>
            <a:r>
              <a:rPr lang="pt-BR" sz="1400" dirty="0" err="1"/>
              <a:t>rgtavares</a:t>
            </a:r>
            <a:endParaRPr lang="pt-BR" sz="1400" dirty="0"/>
          </a:p>
        </p:txBody>
      </p:sp>
      <p:pic>
        <p:nvPicPr>
          <p:cNvPr id="7170" name="Picture 2" descr="Resultado de imagem para linkedin icon">
            <a:extLst>
              <a:ext uri="{FF2B5EF4-FFF2-40B4-BE49-F238E27FC236}">
                <a16:creationId xmlns:a16="http://schemas.microsoft.com/office/drawing/2014/main" id="{D36B37BF-AA96-4270-B9A6-860069510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9" r="23826"/>
          <a:stretch/>
        </p:blipFill>
        <p:spPr bwMode="auto">
          <a:xfrm>
            <a:off x="237677" y="3200314"/>
            <a:ext cx="287886" cy="29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5455DCE-9DD2-44BC-A91D-B007B32BD4F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127" b="1068"/>
          <a:stretch/>
        </p:blipFill>
        <p:spPr>
          <a:xfrm>
            <a:off x="2851539" y="560315"/>
            <a:ext cx="1776993" cy="1291346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BCB7448-04BE-42DF-97CE-60EFCF8E1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7" b="17808"/>
          <a:stretch/>
        </p:blipFill>
        <p:spPr bwMode="auto">
          <a:xfrm>
            <a:off x="5466369" y="560315"/>
            <a:ext cx="1318949" cy="129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C65500FE-2144-4141-B272-0286A37DCB30}"/>
              </a:ext>
            </a:extLst>
          </p:cNvPr>
          <p:cNvSpPr/>
          <p:nvPr/>
        </p:nvSpPr>
        <p:spPr>
          <a:xfrm>
            <a:off x="5307699" y="1938480"/>
            <a:ext cx="1629715" cy="1691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dirty="0"/>
              <a:t>CONTRA BAIXO</a:t>
            </a:r>
          </a:p>
        </p:txBody>
      </p:sp>
    </p:spTree>
    <p:extLst>
      <p:ext uri="{BB962C8B-B14F-4D97-AF65-F5344CB8AC3E}">
        <p14:creationId xmlns:p14="http://schemas.microsoft.com/office/powerpoint/2010/main" val="25076604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7">
            <a:extLst>
              <a:ext uri="{FF2B5EF4-FFF2-40B4-BE49-F238E27FC236}">
                <a16:creationId xmlns:a16="http://schemas.microsoft.com/office/drawing/2014/main" id="{26593D33-F155-49A5-BEF2-597B53F31F92}"/>
              </a:ext>
            </a:extLst>
          </p:cNvPr>
          <p:cNvSpPr txBox="1">
            <a:spLocks/>
          </p:cNvSpPr>
          <p:nvPr/>
        </p:nvSpPr>
        <p:spPr>
          <a:xfrm>
            <a:off x="1339095" y="1306003"/>
            <a:ext cx="6350956" cy="499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3200" dirty="0">
                <a:solidFill>
                  <a:schemeClr val="tx2"/>
                </a:solidFill>
              </a:rPr>
              <a:t>Requisitos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0DA03F-D55B-428F-AD32-EC54F6A7CBEF}"/>
              </a:ext>
            </a:extLst>
          </p:cNvPr>
          <p:cNvSpPr/>
          <p:nvPr/>
        </p:nvSpPr>
        <p:spPr>
          <a:xfrm>
            <a:off x="1816027" y="2103299"/>
            <a:ext cx="6058571" cy="299973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Calibri" panose="020F0502020204030204" pitchFamily="34" charset="0"/>
              </a:rPr>
              <a:t>Azure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Subscription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effectLst/>
                <a:latin typeface="Calibri" panose="020F0502020204030204" pitchFamily="34" charset="0"/>
              </a:rPr>
              <a:t>Git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Calibri" panose="020F0502020204030204" pitchFamily="34" charset="0"/>
              </a:rPr>
              <a:t>Azure CLI +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spring</a:t>
            </a:r>
            <a:r>
              <a:rPr lang="pt-BR" sz="2400" dirty="0">
                <a:effectLst/>
                <a:latin typeface="Calibri" panose="020F0502020204030204" pitchFamily="34" charset="0"/>
              </a:rPr>
              <a:t>-cloud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extension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effectLst/>
                <a:latin typeface="Calibri" panose="020F0502020204030204" pitchFamily="34" charset="0"/>
              </a:rPr>
              <a:t>Java 11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effectLst/>
                <a:latin typeface="Calibri" panose="020F0502020204030204" pitchFamily="34" charset="0"/>
              </a:rPr>
              <a:t>Maven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effectLst/>
                <a:latin typeface="Calibri" panose="020F0502020204030204" pitchFamily="34" charset="0"/>
              </a:rPr>
              <a:t>IntelliJ</a:t>
            </a:r>
            <a:r>
              <a:rPr lang="pt-BR" sz="2400" dirty="0">
                <a:effectLst/>
                <a:latin typeface="Calibri" panose="020F0502020204030204" pitchFamily="34" charset="0"/>
              </a:rPr>
              <a:t>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Communit</a:t>
            </a:r>
            <a:r>
              <a:rPr lang="pt-BR" sz="2400" dirty="0">
                <a:effectLst/>
                <a:latin typeface="Calibri" panose="020F0502020204030204" pitchFamily="34" charset="0"/>
              </a:rPr>
              <a:t>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Edition</a:t>
            </a:r>
            <a:r>
              <a:rPr lang="pt-BR" sz="2400" dirty="0">
                <a:effectLst/>
                <a:latin typeface="Calibri" panose="020F0502020204030204" pitchFamily="34" charset="0"/>
              </a:rPr>
              <a:t> + </a:t>
            </a:r>
            <a:r>
              <a:rPr lang="pt-BR" sz="2400" dirty="0" err="1">
                <a:effectLst/>
                <a:latin typeface="Calibri" panose="020F0502020204030204" pitchFamily="34" charset="0"/>
              </a:rPr>
              <a:t>Lombok</a:t>
            </a:r>
            <a:r>
              <a:rPr lang="pt-BR" sz="2400" dirty="0">
                <a:effectLst/>
                <a:latin typeface="Calibri" panose="020F0502020204030204" pitchFamily="34" charset="0"/>
              </a:rPr>
              <a:t> plugin</a:t>
            </a: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effectLst/>
                <a:latin typeface="Calibri" panose="020F0502020204030204" pitchFamily="34" charset="0"/>
              </a:rPr>
              <a:t>Postman</a:t>
            </a:r>
            <a:endParaRPr lang="pt-BR" sz="2400" dirty="0">
              <a:effectLst/>
              <a:latin typeface="Calibri" panose="020F050202020403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008376"/>
              </a:solidFill>
              <a:latin typeface="Segoe UI Light" panose="020B0502040204020203" pitchFamily="34" charset="0"/>
              <a:ea typeface="Segoe UI" charset="0"/>
              <a:cs typeface="Segoe UI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CA78104-CF26-4039-99FF-B30FDE8B0C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3700" y="612978"/>
            <a:ext cx="5119938" cy="478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6557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9A205-CA2C-4C3D-8948-13B8E1EB17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47DB54-D037-B84F-B6F1-2E8DA40D09AD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945670-528F-4A95-83AB-B41A51C58F1D}"/>
              </a:ext>
            </a:extLst>
          </p:cNvPr>
          <p:cNvSpPr/>
          <p:nvPr/>
        </p:nvSpPr>
        <p:spPr>
          <a:xfrm>
            <a:off x="686474" y="2720061"/>
            <a:ext cx="3886914" cy="211863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Aft>
                <a:spcPts val="1200"/>
              </a:spcAft>
            </a:pPr>
            <a:r>
              <a:rPr lang="pt-BR" sz="2400" dirty="0">
                <a:solidFill>
                  <a:srgbClr val="008376"/>
                </a:solidFill>
                <a:latin typeface="Segoe UI Light" panose="020B0502040204020203" pitchFamily="34" charset="0"/>
                <a:ea typeface="Segoe UI" charset="0"/>
                <a:cs typeface="Segoe UI" charset="0"/>
              </a:rPr>
              <a:t>Comece pelo </a:t>
            </a:r>
            <a:br>
              <a:rPr lang="pt-BR" sz="2400" dirty="0">
                <a:solidFill>
                  <a:srgbClr val="008376"/>
                </a:solidFill>
                <a:latin typeface="Segoe UI Light" panose="020B0502040204020203" pitchFamily="34" charset="0"/>
                <a:ea typeface="Segoe UI" charset="0"/>
                <a:cs typeface="Segoe UI" charset="0"/>
              </a:rPr>
            </a:br>
            <a:r>
              <a:rPr lang="pt-BR" sz="2400" dirty="0">
                <a:solidFill>
                  <a:srgbClr val="008376"/>
                </a:solidFill>
                <a:latin typeface="Segoe UI Light" panose="020B0502040204020203" pitchFamily="34" charset="0"/>
                <a:ea typeface="Segoe UI" charset="0"/>
                <a:cs typeface="Segoe UI" charset="0"/>
              </a:rPr>
              <a:t>“Spring Initializr”</a:t>
            </a:r>
          </a:p>
          <a:p>
            <a:r>
              <a:rPr lang="pt-BR" dirty="0"/>
              <a:t>Oferece para você um jeito rápido de incluir as dependências, além de fazer diversas configurações para você.</a:t>
            </a:r>
          </a:p>
          <a:p>
            <a:pPr>
              <a:spcAft>
                <a:spcPts val="1200"/>
              </a:spcAft>
            </a:pPr>
            <a:endParaRPr lang="pt-BR" sz="2400" dirty="0">
              <a:solidFill>
                <a:srgbClr val="008376"/>
              </a:solidFill>
              <a:latin typeface="Segoe UI Light" panose="020B0502040204020203" pitchFamily="34" charset="0"/>
              <a:ea typeface="Segoe UI" charset="0"/>
              <a:cs typeface="Segoe UI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74F34-DC55-4DAC-A367-0766692D324B}"/>
              </a:ext>
            </a:extLst>
          </p:cNvPr>
          <p:cNvSpPr/>
          <p:nvPr/>
        </p:nvSpPr>
        <p:spPr>
          <a:xfrm>
            <a:off x="686474" y="925175"/>
            <a:ext cx="7619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3200" dirty="0">
                <a:solidFill>
                  <a:schemeClr val="accent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Utilitário para criação de aplicações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0C247-AD5C-49C0-B924-6C0E34450BCA}"/>
              </a:ext>
            </a:extLst>
          </p:cNvPr>
          <p:cNvSpPr/>
          <p:nvPr/>
        </p:nvSpPr>
        <p:spPr>
          <a:xfrm>
            <a:off x="9431277" y="2363519"/>
            <a:ext cx="21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hlinkClick r:id="rId3"/>
              </a:rPr>
              <a:t>https://start.spring.io/</a:t>
            </a:r>
            <a:endParaRPr lang="pt-BR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413916-2631-4FBC-A604-BC026D7E3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8" y="2720061"/>
            <a:ext cx="2105025" cy="2105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B7AAF4-839C-4CB5-B1C9-1BE4B0D6E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099" y="2002393"/>
            <a:ext cx="3886914" cy="42037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563100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490CE-812F-45D0-8C27-E72DFDD2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112" y="275338"/>
            <a:ext cx="5514975" cy="4000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9A205-CA2C-4C3D-8948-13B8E1EB17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47DB54-D037-B84F-B6F1-2E8DA40D09AD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945670-528F-4A95-83AB-B41A51C58F1D}"/>
              </a:ext>
            </a:extLst>
          </p:cNvPr>
          <p:cNvSpPr/>
          <p:nvPr/>
        </p:nvSpPr>
        <p:spPr>
          <a:xfrm>
            <a:off x="686474" y="1815286"/>
            <a:ext cx="3886914" cy="32606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Aft>
                <a:spcPts val="1200"/>
              </a:spcAft>
            </a:pPr>
            <a:r>
              <a:rPr lang="pt-BR" sz="2400" dirty="0">
                <a:solidFill>
                  <a:srgbClr val="008376"/>
                </a:solidFill>
                <a:latin typeface="Segoe UI Light" panose="020B0502040204020203" pitchFamily="34" charset="0"/>
                <a:ea typeface="Segoe UI" charset="0"/>
                <a:cs typeface="Segoe UI" charset="0"/>
              </a:rPr>
              <a:t>Centralizando as configurações</a:t>
            </a:r>
          </a:p>
          <a:p>
            <a:r>
              <a:rPr lang="pt-BR" dirty="0"/>
              <a:t>Por padrão as configurações do Spring são feitas em um arquivo. O </a:t>
            </a:r>
            <a:r>
              <a:rPr lang="pt-BR" dirty="0" err="1"/>
              <a:t>Configuration</a:t>
            </a:r>
            <a:r>
              <a:rPr lang="pt-BR" dirty="0"/>
              <a:t> Server é um recurso para que as configurações sejam armazenadas em um repositório </a:t>
            </a:r>
            <a:r>
              <a:rPr lang="pt-BR" dirty="0" err="1"/>
              <a:t>Git</a:t>
            </a:r>
            <a:r>
              <a:rPr lang="pt-BR" dirty="0"/>
              <a:t> e possam ser alteradas sem parar seus micro serviços.</a:t>
            </a:r>
          </a:p>
          <a:p>
            <a:pPr>
              <a:spcAft>
                <a:spcPts val="1200"/>
              </a:spcAft>
            </a:pPr>
            <a:endParaRPr lang="pt-BR" sz="2400" dirty="0">
              <a:solidFill>
                <a:srgbClr val="008376"/>
              </a:solidFill>
              <a:latin typeface="Segoe UI Light" panose="020B0502040204020203" pitchFamily="34" charset="0"/>
              <a:ea typeface="Segoe UI" charset="0"/>
              <a:cs typeface="Segoe UI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74F34-DC55-4DAC-A367-0766692D324B}"/>
              </a:ext>
            </a:extLst>
          </p:cNvPr>
          <p:cNvSpPr/>
          <p:nvPr/>
        </p:nvSpPr>
        <p:spPr>
          <a:xfrm>
            <a:off x="686474" y="925175"/>
            <a:ext cx="7619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3200" dirty="0" err="1">
                <a:solidFill>
                  <a:schemeClr val="accent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Configuration</a:t>
            </a:r>
            <a:r>
              <a:rPr lang="pt-BR" sz="3200" dirty="0">
                <a:solidFill>
                  <a:schemeClr val="accent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Server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0C247-AD5C-49C0-B924-6C0E34450BCA}"/>
              </a:ext>
            </a:extLst>
          </p:cNvPr>
          <p:cNvSpPr/>
          <p:nvPr/>
        </p:nvSpPr>
        <p:spPr>
          <a:xfrm>
            <a:off x="8623300" y="5518475"/>
            <a:ext cx="27290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hlinkClick r:id="rId4"/>
              </a:rPr>
              <a:t>https://spring.io/guides/gs/centralized-configuration/</a:t>
            </a:r>
            <a:endParaRPr lang="pt-BR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B6A66-8F58-44AC-B969-96F73BCCB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541" y="3302000"/>
            <a:ext cx="22098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15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79A205-CA2C-4C3D-8948-13B8E1EB17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47DB54-D037-B84F-B6F1-2E8DA40D09AD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945670-528F-4A95-83AB-B41A51C58F1D}"/>
              </a:ext>
            </a:extLst>
          </p:cNvPr>
          <p:cNvSpPr/>
          <p:nvPr/>
        </p:nvSpPr>
        <p:spPr>
          <a:xfrm>
            <a:off x="686474" y="1798658"/>
            <a:ext cx="3606126" cy="326068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Aft>
                <a:spcPts val="1200"/>
              </a:spcAft>
            </a:pPr>
            <a:r>
              <a:rPr lang="pt-BR" sz="2400" dirty="0">
                <a:solidFill>
                  <a:srgbClr val="008376"/>
                </a:solidFill>
                <a:latin typeface="Segoe UI Light" panose="020B0502040204020203" pitchFamily="34" charset="0"/>
                <a:ea typeface="Segoe UI" charset="0"/>
                <a:cs typeface="Segoe UI" charset="0"/>
              </a:rPr>
              <a:t>Necessário fazer um balanceamento de carga</a:t>
            </a:r>
          </a:p>
          <a:p>
            <a:r>
              <a:rPr lang="pt-BR" dirty="0"/>
              <a:t>Uma das soluções é a utilização do Eureka Server, criado pela Netflix para fazer a distribuição dos seus serviços por região e o gerenciamento de tráfego e carga.</a:t>
            </a:r>
          </a:p>
          <a:p>
            <a:pPr>
              <a:spcAft>
                <a:spcPts val="1200"/>
              </a:spcAft>
            </a:pPr>
            <a:endParaRPr lang="pt-BR" sz="2400" dirty="0">
              <a:solidFill>
                <a:srgbClr val="008376"/>
              </a:solidFill>
              <a:latin typeface="Segoe UI Light" panose="020B0502040204020203" pitchFamily="34" charset="0"/>
              <a:ea typeface="Segoe UI" charset="0"/>
              <a:cs typeface="Segoe UI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74F34-DC55-4DAC-A367-0766692D324B}"/>
              </a:ext>
            </a:extLst>
          </p:cNvPr>
          <p:cNvSpPr/>
          <p:nvPr/>
        </p:nvSpPr>
        <p:spPr>
          <a:xfrm>
            <a:off x="686474" y="925175"/>
            <a:ext cx="76193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3200" dirty="0">
                <a:solidFill>
                  <a:schemeClr val="accent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Processamento Distribuído</a:t>
            </a:r>
          </a:p>
        </p:txBody>
      </p:sp>
      <p:pic>
        <p:nvPicPr>
          <p:cNvPr id="2052" name="Picture 4" descr="Eureka High level Architecture">
            <a:extLst>
              <a:ext uri="{FF2B5EF4-FFF2-40B4-BE49-F238E27FC236}">
                <a16:creationId xmlns:a16="http://schemas.microsoft.com/office/drawing/2014/main" id="{393E99F9-4EE2-4819-A965-D83451FF9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t="17229" r="532" b="16901"/>
          <a:stretch/>
        </p:blipFill>
        <p:spPr bwMode="auto">
          <a:xfrm>
            <a:off x="6235699" y="1932760"/>
            <a:ext cx="5746769" cy="294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0859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8F9CA837-0725-44B6-BE7B-123AF88F9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062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m para software archite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2" r="8779"/>
          <a:stretch/>
        </p:blipFill>
        <p:spPr bwMode="auto">
          <a:xfrm>
            <a:off x="5753100" y="-2"/>
            <a:ext cx="6446521" cy="687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5223C526-9A82-5A47-912C-3578443201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49"/>
          <a:stretch/>
        </p:blipFill>
        <p:spPr>
          <a:xfrm>
            <a:off x="0" y="0"/>
            <a:ext cx="6756400" cy="6858000"/>
          </a:xfrm>
          <a:prstGeom prst="rect">
            <a:avLst/>
          </a:prstGeom>
        </p:spPr>
      </p:pic>
      <p:sp>
        <p:nvSpPr>
          <p:cNvPr id="36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243192" y="210141"/>
            <a:ext cx="4542168" cy="3384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1500" dirty="0">
                <a:solidFill>
                  <a:srgbClr val="FF610B"/>
                </a:solidFill>
              </a:rPr>
              <a:t>Simples, prático e fácil</a:t>
            </a:r>
            <a:endParaRPr lang="pt-BR" sz="1500" dirty="0">
              <a:solidFill>
                <a:srgbClr val="58585A"/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" y="6390610"/>
            <a:ext cx="1265936" cy="32081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B2A7DED-F705-4DFC-895A-35D7334F112B}"/>
              </a:ext>
            </a:extLst>
          </p:cNvPr>
          <p:cNvSpPr txBox="1">
            <a:spLocks/>
          </p:cNvSpPr>
          <p:nvPr/>
        </p:nvSpPr>
        <p:spPr>
          <a:xfrm>
            <a:off x="1247142" y="760809"/>
            <a:ext cx="3502008" cy="10892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3500" dirty="0">
                <a:solidFill>
                  <a:srgbClr val="FF610B"/>
                </a:solidFill>
              </a:rPr>
              <a:t>Mas no Azure, como é?</a:t>
            </a:r>
            <a:endParaRPr lang="pt-BR" sz="3500" dirty="0">
              <a:solidFill>
                <a:srgbClr val="58585A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6D1BF8-0C0E-4FCB-8E15-CA1370E55C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82" y="731491"/>
            <a:ext cx="979200" cy="9792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27EBFA-574B-4C50-8B5E-25CFA18E059A}"/>
              </a:ext>
            </a:extLst>
          </p:cNvPr>
          <p:cNvSpPr/>
          <p:nvPr/>
        </p:nvSpPr>
        <p:spPr>
          <a:xfrm>
            <a:off x="206982" y="1922861"/>
            <a:ext cx="493651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rgbClr val="58585A"/>
                </a:solidFill>
              </a:rPr>
              <a:t>Localize o </a:t>
            </a:r>
            <a:r>
              <a:rPr lang="pt-BR" sz="2000" b="1" i="1" dirty="0">
                <a:solidFill>
                  <a:srgbClr val="58585A"/>
                </a:solidFill>
              </a:rPr>
              <a:t>Azure Spring Cloud </a:t>
            </a:r>
            <a:r>
              <a:rPr lang="pt-BR" sz="2000" i="1" dirty="0">
                <a:solidFill>
                  <a:srgbClr val="58585A"/>
                </a:solidFill>
              </a:rPr>
              <a:t>no catálogo de serviços disponibilizados</a:t>
            </a:r>
          </a:p>
          <a:p>
            <a:endParaRPr lang="pt-BR" sz="2000" i="1" dirty="0">
              <a:solidFill>
                <a:srgbClr val="58585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rgbClr val="58585A"/>
                </a:solidFill>
              </a:rPr>
              <a:t>Crie uma nova instância do Spring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i="1" dirty="0">
              <a:solidFill>
                <a:srgbClr val="58585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rgbClr val="58585A"/>
                </a:solidFill>
              </a:rPr>
              <a:t>Atribua seu repositório de configurações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i="1" dirty="0">
              <a:solidFill>
                <a:srgbClr val="58585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rgbClr val="58585A"/>
                </a:solidFill>
              </a:rPr>
              <a:t>Inclua no seu [pom.xml] as bibliotecas para o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i="1" dirty="0">
              <a:solidFill>
                <a:srgbClr val="58585A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i="1" dirty="0">
                <a:solidFill>
                  <a:srgbClr val="58585A"/>
                </a:solidFill>
              </a:rPr>
              <a:t>Publicar seu </a:t>
            </a:r>
            <a:r>
              <a:rPr lang="pt-BR" sz="2000" i="1" dirty="0" err="1">
                <a:solidFill>
                  <a:srgbClr val="58585A"/>
                </a:solidFill>
              </a:rPr>
              <a:t>microserviço</a:t>
            </a:r>
            <a:r>
              <a:rPr lang="pt-BR" sz="2000" i="1" dirty="0">
                <a:solidFill>
                  <a:srgbClr val="58585A"/>
                </a:solidFill>
              </a:rPr>
              <a:t> usando o Azure CLI</a:t>
            </a:r>
          </a:p>
        </p:txBody>
      </p:sp>
    </p:spTree>
    <p:extLst>
      <p:ext uri="{BB962C8B-B14F-4D97-AF65-F5344CB8AC3E}">
        <p14:creationId xmlns:p14="http://schemas.microsoft.com/office/powerpoint/2010/main" val="13911223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Resultado de imagem para workspa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41"/>
          <a:stretch/>
        </p:blipFill>
        <p:spPr bwMode="auto">
          <a:xfrm flipH="1">
            <a:off x="6675118" y="0"/>
            <a:ext cx="5516882" cy="68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" y="6390610"/>
            <a:ext cx="1265936" cy="320819"/>
          </a:xfrm>
          <a:prstGeom prst="rect">
            <a:avLst/>
          </a:prstGeom>
        </p:spPr>
      </p:pic>
      <p:sp>
        <p:nvSpPr>
          <p:cNvPr id="36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243192" y="210141"/>
            <a:ext cx="4542168" cy="3384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1500" dirty="0">
                <a:solidFill>
                  <a:srgbClr val="FF610B"/>
                </a:solidFill>
              </a:rPr>
              <a:t>Antes de começar</a:t>
            </a:r>
            <a:endParaRPr lang="pt-BR" sz="1500" dirty="0">
              <a:solidFill>
                <a:srgbClr val="58585A"/>
              </a:solidFill>
            </a:endParaRPr>
          </a:p>
        </p:txBody>
      </p:sp>
      <p:sp>
        <p:nvSpPr>
          <p:cNvPr id="37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243191" y="727174"/>
            <a:ext cx="4542170" cy="11512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3500" dirty="0">
                <a:solidFill>
                  <a:srgbClr val="FF610B"/>
                </a:solidFill>
              </a:rPr>
              <a:t>É  necessário instalar a CLI do </a:t>
            </a:r>
            <a:r>
              <a:rPr lang="pt-BR" sz="3500" dirty="0" err="1">
                <a:solidFill>
                  <a:srgbClr val="FF610B"/>
                </a:solidFill>
              </a:rPr>
              <a:t>Azure</a:t>
            </a:r>
            <a:endParaRPr lang="pt-BR" sz="3500" dirty="0">
              <a:solidFill>
                <a:srgbClr val="58585A"/>
              </a:solidFill>
            </a:endParaRP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4DCEB482-CB6F-9443-B65C-344097BAE94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720" t="104"/>
          <a:stretch/>
        </p:blipFill>
        <p:spPr>
          <a:xfrm>
            <a:off x="6675119" y="-2"/>
            <a:ext cx="1820193" cy="6876853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936185" y="3329993"/>
            <a:ext cx="5141017" cy="4734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ctr"/>
            <a:r>
              <a:rPr lang="pt-BR" sz="1200" i="1" dirty="0">
                <a:hlinkClick r:id="rId5"/>
              </a:rPr>
              <a:t>https://docs.microsoft.com/pt-br/cli/azure/install-azure-cli-windows?view=azure-cli-latest</a:t>
            </a:r>
            <a:endParaRPr lang="pt-BR" sz="1200" i="1" dirty="0"/>
          </a:p>
          <a:p>
            <a:endParaRPr lang="pt-BR" sz="1200" i="1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3C0D8445-A84F-8E47-9DF4-F28BCDC543A2}"/>
              </a:ext>
            </a:extLst>
          </p:cNvPr>
          <p:cNvSpPr txBox="1">
            <a:spLocks/>
          </p:cNvSpPr>
          <p:nvPr/>
        </p:nvSpPr>
        <p:spPr>
          <a:xfrm>
            <a:off x="936186" y="2000250"/>
            <a:ext cx="5141017" cy="13297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pt-BR" sz="1800" i="1" dirty="0">
                <a:solidFill>
                  <a:srgbClr val="58585A"/>
                </a:solidFill>
              </a:rPr>
              <a:t>O processo é bem simples, consistindo em baixar o pacote e instalá-lo localmente na sua máquina.</a:t>
            </a:r>
          </a:p>
          <a:p>
            <a:r>
              <a:rPr lang="pt-BR" sz="1800" i="1" dirty="0">
                <a:solidFill>
                  <a:srgbClr val="58585A"/>
                </a:solidFill>
              </a:rPr>
              <a:t>No link abaixo você encontra o executável para Windows e informações de como efetuar a instalação em outros ambientes.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024" y="3958309"/>
            <a:ext cx="2913976" cy="22774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C4E61C-D14F-40FA-A685-D80DE033A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435" y="4397080"/>
            <a:ext cx="1498196" cy="1498196"/>
          </a:xfrm>
          <a:prstGeom prst="rect">
            <a:avLst/>
          </a:prstGeom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A537CC67-A5C0-449A-9CB4-DDF7B828003E}"/>
              </a:ext>
            </a:extLst>
          </p:cNvPr>
          <p:cNvSpPr txBox="1">
            <a:spLocks/>
          </p:cNvSpPr>
          <p:nvPr/>
        </p:nvSpPr>
        <p:spPr>
          <a:xfrm>
            <a:off x="11231207" y="6205518"/>
            <a:ext cx="49565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47DB54-D037-B84F-B6F1-2E8DA40D09AD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44912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Solar PPT Template July 2017" id="{09951802-B0BB-42F3-A20E-9768039674D3}" vid="{9C7D2E79-3C24-4AEF-BC1D-F2FA593719F2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Solar PPT Template July 2017" id="{09951802-B0BB-42F3-A20E-9768039674D3}" vid="{A1EDE35B-B221-45F7-98B4-4C7E14301116}"/>
    </a:ext>
  </a:extLst>
</a:theme>
</file>

<file path=ppt/theme/theme3.xml><?xml version="1.0" encoding="utf-8"?>
<a:theme xmlns:a="http://schemas.openxmlformats.org/drawingml/2006/main" name="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Solar PPT Template July 2017" id="{09951802-B0BB-42F3-A20E-9768039674D3}" vid="{12FB6677-F43C-486A-BF68-797A2AA97EFC}"/>
    </a:ext>
  </a:extLst>
</a:theme>
</file>

<file path=ppt/theme/theme4.xml><?xml version="1.0" encoding="utf-8"?>
<a:theme xmlns:a="http://schemas.openxmlformats.org/drawingml/2006/main" name="Un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Solar PPT Template July 2017" id="{09951802-B0BB-42F3-A20E-9768039674D3}" vid="{145FBEED-6809-4FC9-AA61-C5C2AC2FE9FC}"/>
    </a:ext>
  </a:extLst>
</a:theme>
</file>

<file path=ppt/theme/theme5.xml><?xml version="1.0" encoding="utf-8"?>
<a:theme xmlns:a="http://schemas.openxmlformats.org/drawingml/2006/main" name="Title Slid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 Solar PPT Template July 2017" id="{09951802-B0BB-42F3-A20E-9768039674D3}" vid="{93453DD2-8266-45BB-9F15-CBC7D87DB7AA}"/>
    </a:ext>
  </a:extLst>
</a:theme>
</file>

<file path=ppt/theme/theme6.xml><?xml version="1.0" encoding="utf-8"?>
<a:theme xmlns:a="http://schemas.openxmlformats.org/drawingml/2006/main" name="Avanade Imag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ier 2 Photo Cover Slides_may [Read-Only]" id="{7914A128-D465-49EC-8BC7-B1B0FEDA358E}" vid="{04DC9319-9EEE-4810-95AF-DBECBAEEBFC2}"/>
    </a:ext>
  </a:extLst>
</a:theme>
</file>

<file path=ppt/theme/theme7.xml><?xml version="1.0" encoding="utf-8"?>
<a:theme xmlns:a="http://schemas.openxmlformats.org/drawingml/2006/main" name="67_Un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oto Cover PPT Template" id="{736E7C38-6926-4B45-A6E9-41B2109EC043}" vid="{CC89F52E-1F20-D549-B904-5CA09046C8E1}"/>
    </a:ext>
  </a:extLst>
</a:theme>
</file>

<file path=ppt/theme/theme8.xml><?xml version="1.0" encoding="utf-8"?>
<a:theme xmlns:a="http://schemas.openxmlformats.org/drawingml/2006/main" name="60_Unrestricted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oto Cover PPT Template" id="{736E7C38-6926-4B45-A6E9-41B2109EC043}" vid="{AFB1ACE6-A457-604F-9EE2-C0E3F92A7456}"/>
    </a:ext>
  </a:extLst>
</a:theme>
</file>

<file path=ppt/theme/theme9.xml><?xml version="1.0" encoding="utf-8"?>
<a:theme xmlns:a="http://schemas.openxmlformats.org/drawingml/2006/main" name="53_Images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oolbox" id="{6CF7A0C5-A2ED-4C48-ACD3-7E71C4BBB49B}" vid="{C57BDF4A-942F-BB4E-9146-979B0C67A72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66B68712C68248B71F28430BA8A146" ma:contentTypeVersion="10" ma:contentTypeDescription="Create a new document." ma:contentTypeScope="" ma:versionID="9c41a906b44530cb746b0c5890ea7e00">
  <xsd:schema xmlns:xsd="http://www.w3.org/2001/XMLSchema" xmlns:xs="http://www.w3.org/2001/XMLSchema" xmlns:p="http://schemas.microsoft.com/office/2006/metadata/properties" xmlns:ns3="d44b9ab0-b365-43ce-9e18-60ef867b03e2" xmlns:ns4="d308a8c8-370f-416c-a835-2f3b78a68184" targetNamespace="http://schemas.microsoft.com/office/2006/metadata/properties" ma:root="true" ma:fieldsID="74cb1e3bc42385d1c9b3ec7fad2eb894" ns3:_="" ns4:_="">
    <xsd:import namespace="d44b9ab0-b365-43ce-9e18-60ef867b03e2"/>
    <xsd:import namespace="d308a8c8-370f-416c-a835-2f3b78a681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4b9ab0-b365-43ce-9e18-60ef867b03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08a8c8-370f-416c-a835-2f3b78a6818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308a8c8-370f-416c-a835-2f3b78a68184">
      <UserInfo>
        <DisplayName>Tech Arch TC Brasil</DisplayName>
        <AccountId>7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FC16BA-6BCA-45CD-AFAF-578ADE1494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4b9ab0-b365-43ce-9e18-60ef867b03e2"/>
    <ds:schemaRef ds:uri="d308a8c8-370f-416c-a835-2f3b78a681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B0EF2F-D88C-4CD4-93EE-D65879E10C89}">
  <ds:schemaRefs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d44b9ab0-b365-43ce-9e18-60ef867b03e2"/>
    <ds:schemaRef ds:uri="d308a8c8-370f-416c-a835-2f3b78a68184"/>
  </ds:schemaRefs>
</ds:datastoreItem>
</file>

<file path=customXml/itemProps3.xml><?xml version="1.0" encoding="utf-8"?>
<ds:datastoreItem xmlns:ds="http://schemas.openxmlformats.org/officeDocument/2006/customXml" ds:itemID="{98C14295-FA01-49A4-9588-A01A859EDB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Avanade Solar PPT Template January 2018</Template>
  <TotalTime>0</TotalTime>
  <Words>531</Words>
  <Application>Microsoft Office PowerPoint</Application>
  <PresentationFormat>Widescreen</PresentationFormat>
  <Paragraphs>87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Arial</vt:lpstr>
      <vt:lpstr>Calibri</vt:lpstr>
      <vt:lpstr>Helvetica</vt:lpstr>
      <vt:lpstr>Segoe UI</vt:lpstr>
      <vt:lpstr>Segoe UI Light</vt:lpstr>
      <vt:lpstr>Segoe UI Semibold</vt:lpstr>
      <vt:lpstr>Highly Confidential</vt:lpstr>
      <vt:lpstr>Confidential</vt:lpstr>
      <vt:lpstr>Restricted</vt:lpstr>
      <vt:lpstr>Unrestricted</vt:lpstr>
      <vt:lpstr>Title Slides</vt:lpstr>
      <vt:lpstr>Avanade Images</vt:lpstr>
      <vt:lpstr>67_Unrestricted</vt:lpstr>
      <vt:lpstr>60_Unrestricted</vt:lpstr>
      <vt:lpstr>53_Images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Atualizações</dc:title>
  <dc:subject/>
  <dc:creator/>
  <cp:keywords>Marketing; brand; templates</cp:keywords>
  <dc:description/>
  <cp:lastModifiedBy/>
  <cp:revision>1</cp:revision>
  <dcterms:created xsi:type="dcterms:W3CDTF">2018-06-20T14:19:45Z</dcterms:created>
  <dcterms:modified xsi:type="dcterms:W3CDTF">2021-06-09T13:57:39Z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0x010100C466B68712C68248B71F28430BA8A146</vt:lpwstr>
  </property>
  <property fmtid="{D5CDD505-2E9C-101B-9397-08002B2CF9AE}" pid="3" name="TaxKeyword">
    <vt:lpwstr>3952;#Marketing|a8db7f1f-4e10-4541-bdd0-a3869d2e889d;#4644;#templates|07f73016-f010-4d7a-9465-47c4253e86eb;#4419;#brand|dc511a7a-d027-49be-9e55-13512607adf9</vt:lpwstr>
  </property>
  <property fmtid="{D5CDD505-2E9C-101B-9397-08002B2CF9AE}" pid="4" name="K_A_Industry">
    <vt:lpwstr/>
  </property>
  <property fmtid="{D5CDD505-2E9C-101B-9397-08002B2CF9AE}" pid="5" name="K_A_DocumentAcceptableUse">
    <vt:lpwstr>5466;#Internal Avanade use only|9914b639-e543-480a-a33a-edb490cc60e8</vt:lpwstr>
  </property>
  <property fmtid="{D5CDD505-2E9C-101B-9397-08002B2CF9AE}" pid="6" name="K_A_Operating Group">
    <vt:lpwstr/>
  </property>
  <property fmtid="{D5CDD505-2E9C-101B-9397-08002B2CF9AE}" pid="7" name="K_A_Talent Community">
    <vt:lpwstr/>
  </property>
  <property fmtid="{D5CDD505-2E9C-101B-9397-08002B2CF9AE}" pid="8" name="K_A_Offering">
    <vt:lpwstr/>
  </property>
  <property fmtid="{D5CDD505-2E9C-101B-9397-08002B2CF9AE}" pid="9" name="K_A_Market_Unit_Portfolio">
    <vt:lpwstr>3190;#N/A- Not Applicable|0e36607a-4796-4f4e-bde1-652abdf19e5c</vt:lpwstr>
  </property>
  <property fmtid="{D5CDD505-2E9C-101B-9397-08002B2CF9AE}" pid="10" name="K_A_Asset Type">
    <vt:lpwstr/>
  </property>
  <property fmtid="{D5CDD505-2E9C-101B-9397-08002B2CF9AE}" pid="11" name="K_A_Market Unit">
    <vt:lpwstr/>
  </property>
  <property fmtid="{D5CDD505-2E9C-101B-9397-08002B2CF9AE}" pid="12" name="bb61b19362a04c4dabb125d63e0bde14">
    <vt:lpwstr/>
  </property>
  <property fmtid="{D5CDD505-2E9C-101B-9397-08002B2CF9AE}" pid="13" name="i1b72d3e0121427caf4dcfceb8b8a873">
    <vt:lpwstr/>
  </property>
  <property fmtid="{D5CDD505-2E9C-101B-9397-08002B2CF9AE}" pid="14" name="_docset_NoMedatataSyncRequired">
    <vt:lpwstr>False</vt:lpwstr>
  </property>
  <property fmtid="{D5CDD505-2E9C-101B-9397-08002B2CF9AE}" pid="15" name="K_A_Sub_Offerings">
    <vt:lpwstr/>
  </property>
  <property fmtid="{D5CDD505-2E9C-101B-9397-08002B2CF9AE}" pid="16" name="K_A_AMP_BusinessFunction">
    <vt:lpwstr/>
  </property>
  <property fmtid="{D5CDD505-2E9C-101B-9397-08002B2CF9AE}" pid="17" name="MSIP_Label_236020b0-6d69-48c1-9bb5-c586c1062b70_Enabled">
    <vt:lpwstr>True</vt:lpwstr>
  </property>
  <property fmtid="{D5CDD505-2E9C-101B-9397-08002B2CF9AE}" pid="18" name="MSIP_Label_236020b0-6d69-48c1-9bb5-c586c1062b70_SiteId">
    <vt:lpwstr>cf36141c-ddd7-45a7-b073-111f66d0b30c</vt:lpwstr>
  </property>
  <property fmtid="{D5CDD505-2E9C-101B-9397-08002B2CF9AE}" pid="19" name="MSIP_Label_236020b0-6d69-48c1-9bb5-c586c1062b70_Owner">
    <vt:lpwstr>paulo.h.rodrigues@avanade.com</vt:lpwstr>
  </property>
  <property fmtid="{D5CDD505-2E9C-101B-9397-08002B2CF9AE}" pid="20" name="MSIP_Label_236020b0-6d69-48c1-9bb5-c586c1062b70_SetDate">
    <vt:lpwstr>2018-12-17T18:44:47.0156901Z</vt:lpwstr>
  </property>
  <property fmtid="{D5CDD505-2E9C-101B-9397-08002B2CF9AE}" pid="21" name="MSIP_Label_236020b0-6d69-48c1-9bb5-c586c1062b70_Name">
    <vt:lpwstr>Confidential</vt:lpwstr>
  </property>
  <property fmtid="{D5CDD505-2E9C-101B-9397-08002B2CF9AE}" pid="22" name="MSIP_Label_236020b0-6d69-48c1-9bb5-c586c1062b70_Application">
    <vt:lpwstr>Microsoft Azure Information Protection</vt:lpwstr>
  </property>
  <property fmtid="{D5CDD505-2E9C-101B-9397-08002B2CF9AE}" pid="23" name="MSIP_Label_236020b0-6d69-48c1-9bb5-c586c1062b70_Extended_MSFT_Method">
    <vt:lpwstr>Automatic</vt:lpwstr>
  </property>
  <property fmtid="{D5CDD505-2E9C-101B-9397-08002B2CF9AE}" pid="24" name="MSIP_Label_5fae8262-b78e-4366-8929-a5d6aac95320_Enabled">
    <vt:lpwstr>True</vt:lpwstr>
  </property>
  <property fmtid="{D5CDD505-2E9C-101B-9397-08002B2CF9AE}" pid="25" name="MSIP_Label_5fae8262-b78e-4366-8929-a5d6aac95320_SiteId">
    <vt:lpwstr>cf36141c-ddd7-45a7-b073-111f66d0b30c</vt:lpwstr>
  </property>
  <property fmtid="{D5CDD505-2E9C-101B-9397-08002B2CF9AE}" pid="26" name="MSIP_Label_5fae8262-b78e-4366-8929-a5d6aac95320_Owner">
    <vt:lpwstr>paulo.h.rodrigues@avanade.com</vt:lpwstr>
  </property>
  <property fmtid="{D5CDD505-2E9C-101B-9397-08002B2CF9AE}" pid="27" name="MSIP_Label_5fae8262-b78e-4366-8929-a5d6aac95320_SetDate">
    <vt:lpwstr>2018-12-17T18:44:47.0156901Z</vt:lpwstr>
  </property>
  <property fmtid="{D5CDD505-2E9C-101B-9397-08002B2CF9AE}" pid="28" name="MSIP_Label_5fae8262-b78e-4366-8929-a5d6aac95320_Name">
    <vt:lpwstr>Recipients Have Full Control</vt:lpwstr>
  </property>
  <property fmtid="{D5CDD505-2E9C-101B-9397-08002B2CF9AE}" pid="29" name="MSIP_Label_5fae8262-b78e-4366-8929-a5d6aac95320_Application">
    <vt:lpwstr>Microsoft Azure Information Protection</vt:lpwstr>
  </property>
  <property fmtid="{D5CDD505-2E9C-101B-9397-08002B2CF9AE}" pid="30" name="MSIP_Label_5fae8262-b78e-4366-8929-a5d6aac95320_Parent">
    <vt:lpwstr>236020b0-6d69-48c1-9bb5-c586c1062b70</vt:lpwstr>
  </property>
  <property fmtid="{D5CDD505-2E9C-101B-9397-08002B2CF9AE}" pid="31" name="MSIP_Label_5fae8262-b78e-4366-8929-a5d6aac95320_Extended_MSFT_Method">
    <vt:lpwstr>Automatic</vt:lpwstr>
  </property>
  <property fmtid="{D5CDD505-2E9C-101B-9397-08002B2CF9AE}" pid="32" name="Sensitivity">
    <vt:lpwstr>Confidential Recipients Have Full Control</vt:lpwstr>
  </property>
  <property fmtid="{D5CDD505-2E9C-101B-9397-08002B2CF9AE}" pid="33" name="AuthorIds_UIVersion_13312">
    <vt:lpwstr>13</vt:lpwstr>
  </property>
  <property fmtid="{D5CDD505-2E9C-101B-9397-08002B2CF9AE}" pid="34" name="AuthorIds_UIVersion_1536">
    <vt:lpwstr>13</vt:lpwstr>
  </property>
</Properties>
</file>